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https://viettuts.vn/web-service/web-service-la-gi#goto-h2-2"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6.png" Type="http://schemas.openxmlformats.org/officeDocument/2006/relationships/image"/><Relationship Id="rId9" Target="https://aws.amazon.com/vi/compare/the-difference-between-soap-rest/"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https://drive.google.com/drive/folders/1FptfjiP7Sh0ry6VuNW0lTlfBEGiytBB-?usp=sharing"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67131" y="2973592"/>
            <a:ext cx="10072534" cy="6969548"/>
          </a:xfrm>
          <a:prstGeom prst="rect">
            <a:avLst/>
          </a:prstGeom>
        </p:spPr>
        <p:txBody>
          <a:bodyPr anchor="t" rtlCol="false" tIns="0" lIns="0" bIns="0" rIns="0">
            <a:spAutoFit/>
          </a:bodyPr>
          <a:lstStyle/>
          <a:p>
            <a:pPr>
              <a:lnSpc>
                <a:spcPts val="13868"/>
              </a:lnSpc>
              <a:spcBef>
                <a:spcPct val="0"/>
              </a:spcBef>
            </a:pPr>
            <a:r>
              <a:rPr lang="en-US" sz="9905">
                <a:solidFill>
                  <a:srgbClr val="000000"/>
                </a:solidFill>
                <a:latin typeface="Montserrat Bold"/>
              </a:rPr>
              <a:t>Sử dụng Firebase và Webservice trong Android</a:t>
            </a:r>
          </a:p>
        </p:txBody>
      </p:sp>
      <p:grpSp>
        <p:nvGrpSpPr>
          <p:cNvPr name="Group 7" id="7"/>
          <p:cNvGrpSpPr/>
          <p:nvPr/>
        </p:nvGrpSpPr>
        <p:grpSpPr>
          <a:xfrm rot="0">
            <a:off x="14778711" y="7667323"/>
            <a:ext cx="1578921" cy="15789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67131" y="1935524"/>
            <a:ext cx="708243" cy="879308"/>
          </a:xfrm>
          <a:custGeom>
            <a:avLst/>
            <a:gdLst/>
            <a:ahLst/>
            <a:cxnLst/>
            <a:rect r="r" b="b" t="t" l="l"/>
            <a:pathLst>
              <a:path h="879308" w="708243">
                <a:moveTo>
                  <a:pt x="0" y="0"/>
                </a:moveTo>
                <a:lnTo>
                  <a:pt x="708243" y="0"/>
                </a:lnTo>
                <a:lnTo>
                  <a:pt x="708243" y="879309"/>
                </a:lnTo>
                <a:lnTo>
                  <a:pt x="0" y="879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1925519" y="1028700"/>
            <a:ext cx="5333781" cy="3744995"/>
          </a:xfrm>
          <a:custGeom>
            <a:avLst/>
            <a:gdLst/>
            <a:ahLst/>
            <a:cxnLst/>
            <a:rect r="r" b="b" t="t" l="l"/>
            <a:pathLst>
              <a:path h="3744995" w="5333781">
                <a:moveTo>
                  <a:pt x="0" y="0"/>
                </a:moveTo>
                <a:lnTo>
                  <a:pt x="5333781" y="0"/>
                </a:lnTo>
                <a:lnTo>
                  <a:pt x="5333781" y="3744995"/>
                </a:lnTo>
                <a:lnTo>
                  <a:pt x="0" y="3744995"/>
                </a:lnTo>
                <a:lnTo>
                  <a:pt x="0" y="0"/>
                </a:lnTo>
                <a:close/>
              </a:path>
            </a:pathLst>
          </a:custGeom>
          <a:blipFill>
            <a:blip r:embed="rId3"/>
            <a:stretch>
              <a:fillRect l="0" t="0" r="0" b="0"/>
            </a:stretch>
          </a:blipFill>
        </p:spPr>
      </p:sp>
      <p:sp>
        <p:nvSpPr>
          <p:cNvPr name="Freeform 4" id="4"/>
          <p:cNvSpPr/>
          <p:nvPr/>
        </p:nvSpPr>
        <p:spPr>
          <a:xfrm flipH="false" flipV="false" rot="0">
            <a:off x="11573351" y="6396622"/>
            <a:ext cx="6038117" cy="1862823"/>
          </a:xfrm>
          <a:custGeom>
            <a:avLst/>
            <a:gdLst/>
            <a:ahLst/>
            <a:cxnLst/>
            <a:rect r="r" b="b" t="t" l="l"/>
            <a:pathLst>
              <a:path h="1862823" w="6038117">
                <a:moveTo>
                  <a:pt x="0" y="0"/>
                </a:moveTo>
                <a:lnTo>
                  <a:pt x="6038117" y="0"/>
                </a:lnTo>
                <a:lnTo>
                  <a:pt x="6038117" y="1862823"/>
                </a:lnTo>
                <a:lnTo>
                  <a:pt x="0" y="1862823"/>
                </a:lnTo>
                <a:lnTo>
                  <a:pt x="0" y="0"/>
                </a:lnTo>
                <a:close/>
              </a:path>
            </a:pathLst>
          </a:custGeom>
          <a:blipFill>
            <a:blip r:embed="rId4"/>
            <a:stretch>
              <a:fillRect l="0" t="0" r="0" b="0"/>
            </a:stretch>
          </a:blipFill>
        </p:spPr>
      </p:sp>
      <p:sp>
        <p:nvSpPr>
          <p:cNvPr name="TextBox 5" id="5"/>
          <p:cNvSpPr txBox="true"/>
          <p:nvPr/>
        </p:nvSpPr>
        <p:spPr>
          <a:xfrm rot="0">
            <a:off x="1028700" y="2563896"/>
            <a:ext cx="8966538" cy="44804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Real-time database</a:t>
            </a:r>
          </a:p>
          <a:p>
            <a:pPr marL="1272675" indent="-424225" lvl="2">
              <a:lnSpc>
                <a:spcPts val="5157"/>
              </a:lnSpc>
              <a:buFont typeface="Arial"/>
              <a:buChar char="⚬"/>
            </a:pPr>
            <a:r>
              <a:rPr lang="en-US" sz="2947">
                <a:solidFill>
                  <a:srgbClr val="101010"/>
                </a:solidFill>
                <a:latin typeface="Montserrat"/>
              </a:rPr>
              <a:t>Lưu trữ và đồng bộ dữ liệu theo thời gian thực trên nền tảng cloud.</a:t>
            </a:r>
          </a:p>
          <a:p>
            <a:pPr marL="1272675" indent="-424225" lvl="2">
              <a:lnSpc>
                <a:spcPts val="5157"/>
              </a:lnSpc>
              <a:buFont typeface="Arial"/>
              <a:buChar char="⚬"/>
            </a:pPr>
            <a:r>
              <a:rPr lang="en-US" sz="2947">
                <a:solidFill>
                  <a:srgbClr val="101010"/>
                </a:solidFill>
                <a:latin typeface="Montserrat"/>
              </a:rPr>
              <a:t>Cơ sở dữ liệu NoSQL, dữ liệu được lưu dưới dạng JSON.</a:t>
            </a:r>
          </a:p>
          <a:p>
            <a:pPr marL="1272675" indent="-424225" lvl="2">
              <a:lnSpc>
                <a:spcPts val="5157"/>
              </a:lnSpc>
              <a:buFont typeface="Arial"/>
              <a:buChar char="⚬"/>
            </a:pPr>
            <a:r>
              <a:rPr lang="en-US" sz="2947">
                <a:solidFill>
                  <a:srgbClr val="101010"/>
                </a:solidFill>
                <a:latin typeface="Montserrat"/>
              </a:rPr>
              <a:t>Cho phép cache local, đảm bảo tính sẵn có</a:t>
            </a:r>
          </a:p>
        </p:txBody>
      </p:sp>
      <p:sp>
        <p:nvSpPr>
          <p:cNvPr name="TextBox 6" id="6"/>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Dịch vụ</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3106572" y="2843909"/>
            <a:ext cx="4152728" cy="4152728"/>
          </a:xfrm>
          <a:custGeom>
            <a:avLst/>
            <a:gdLst/>
            <a:ahLst/>
            <a:cxnLst/>
            <a:rect r="r" b="b" t="t" l="l"/>
            <a:pathLst>
              <a:path h="4152728" w="4152728">
                <a:moveTo>
                  <a:pt x="0" y="0"/>
                </a:moveTo>
                <a:lnTo>
                  <a:pt x="4152728" y="0"/>
                </a:lnTo>
                <a:lnTo>
                  <a:pt x="4152728" y="4152729"/>
                </a:lnTo>
                <a:lnTo>
                  <a:pt x="0" y="4152729"/>
                </a:lnTo>
                <a:lnTo>
                  <a:pt x="0" y="0"/>
                </a:lnTo>
                <a:close/>
              </a:path>
            </a:pathLst>
          </a:custGeom>
          <a:blipFill>
            <a:blip r:embed="rId3"/>
            <a:stretch>
              <a:fillRect l="0" t="0" r="0" b="0"/>
            </a:stretch>
          </a:blipFill>
        </p:spPr>
      </p:sp>
      <p:sp>
        <p:nvSpPr>
          <p:cNvPr name="TextBox 4" id="4"/>
          <p:cNvSpPr txBox="true"/>
          <p:nvPr/>
        </p:nvSpPr>
        <p:spPr>
          <a:xfrm rot="0">
            <a:off x="1028700" y="2827087"/>
            <a:ext cx="8966538" cy="44804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Firebase Authentication</a:t>
            </a:r>
          </a:p>
          <a:p>
            <a:pPr marL="1272675" indent="-424225" lvl="2">
              <a:lnSpc>
                <a:spcPts val="5157"/>
              </a:lnSpc>
              <a:buFont typeface="Arial"/>
              <a:buChar char="⚬"/>
            </a:pPr>
            <a:r>
              <a:rPr lang="en-US" sz="2947">
                <a:solidFill>
                  <a:srgbClr val="101010"/>
                </a:solidFill>
                <a:latin typeface="Montserrat"/>
              </a:rPr>
              <a:t>Cung cấp phương thức xác thực người dùng.</a:t>
            </a:r>
          </a:p>
          <a:p>
            <a:pPr marL="1272675" indent="-424225" lvl="2">
              <a:lnSpc>
                <a:spcPts val="5157"/>
              </a:lnSpc>
              <a:buFont typeface="Arial"/>
              <a:buChar char="⚬"/>
            </a:pPr>
            <a:r>
              <a:rPr lang="en-US" sz="2947">
                <a:solidFill>
                  <a:srgbClr val="101010"/>
                </a:solidFill>
                <a:latin typeface="Montserrat"/>
              </a:rPr>
              <a:t>Hình thức đa dạng: Email, Facebook, Twitter, Github, Google.</a:t>
            </a:r>
          </a:p>
          <a:p>
            <a:pPr marL="1272675" indent="-424225" lvl="2">
              <a:lnSpc>
                <a:spcPts val="5157"/>
              </a:lnSpc>
              <a:buFont typeface="Arial"/>
              <a:buChar char="⚬"/>
            </a:pPr>
            <a:r>
              <a:rPr lang="en-US" sz="2947">
                <a:solidFill>
                  <a:srgbClr val="101010"/>
                </a:solidFill>
                <a:latin typeface="Montserrat"/>
              </a:rPr>
              <a:t>Nhanh chóng, dễ dàng, độ tin cậy cao.</a:t>
            </a:r>
          </a:p>
          <a:p>
            <a:pPr>
              <a:lnSpc>
                <a:spcPts val="5157"/>
              </a:lnSpc>
            </a:pP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Dịch vụ</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2903835" y="2185763"/>
            <a:ext cx="4355465" cy="4741393"/>
          </a:xfrm>
          <a:custGeom>
            <a:avLst/>
            <a:gdLst/>
            <a:ahLst/>
            <a:cxnLst/>
            <a:rect r="r" b="b" t="t" l="l"/>
            <a:pathLst>
              <a:path h="4741393" w="4355465">
                <a:moveTo>
                  <a:pt x="0" y="0"/>
                </a:moveTo>
                <a:lnTo>
                  <a:pt x="4355465" y="0"/>
                </a:lnTo>
                <a:lnTo>
                  <a:pt x="4355465" y="4741392"/>
                </a:lnTo>
                <a:lnTo>
                  <a:pt x="0" y="4741392"/>
                </a:lnTo>
                <a:lnTo>
                  <a:pt x="0" y="0"/>
                </a:lnTo>
                <a:close/>
              </a:path>
            </a:pathLst>
          </a:custGeom>
          <a:blipFill>
            <a:blip r:embed="rId3"/>
            <a:stretch>
              <a:fillRect l="0" t="0" r="0" b="0"/>
            </a:stretch>
          </a:blipFill>
        </p:spPr>
      </p:sp>
      <p:sp>
        <p:nvSpPr>
          <p:cNvPr name="TextBox 4" id="4"/>
          <p:cNvSpPr txBox="true"/>
          <p:nvPr/>
        </p:nvSpPr>
        <p:spPr>
          <a:xfrm rot="0">
            <a:off x="1028700" y="2887746"/>
            <a:ext cx="8966538" cy="31850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Firebase Storage</a:t>
            </a:r>
          </a:p>
          <a:p>
            <a:pPr marL="1272675" indent="-424225" lvl="2">
              <a:lnSpc>
                <a:spcPts val="5157"/>
              </a:lnSpc>
              <a:buFont typeface="Arial"/>
              <a:buChar char="⚬"/>
            </a:pPr>
            <a:r>
              <a:rPr lang="en-US" sz="2947">
                <a:solidFill>
                  <a:srgbClr val="101010"/>
                </a:solidFill>
                <a:latin typeface="Montserrat"/>
              </a:rPr>
              <a:t>Lưu trữ và quản lý dữ liệu phi cấu trúc: ảnh, video, âm thanh.</a:t>
            </a:r>
          </a:p>
          <a:p>
            <a:pPr marL="1272675" indent="-424225" lvl="2">
              <a:lnSpc>
                <a:spcPts val="5157"/>
              </a:lnSpc>
              <a:buFont typeface="Arial"/>
              <a:buChar char="⚬"/>
            </a:pPr>
            <a:r>
              <a:rPr lang="en-US" sz="2947">
                <a:solidFill>
                  <a:srgbClr val="101010"/>
                </a:solidFill>
                <a:latin typeface="Montserrat"/>
              </a:rPr>
              <a:t>Cung cấp API hỗ trợ download và upload với tốc độ cao</a:t>
            </a: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Dịch vụ</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2897511" y="2956711"/>
            <a:ext cx="4361789" cy="4373577"/>
          </a:xfrm>
          <a:custGeom>
            <a:avLst/>
            <a:gdLst/>
            <a:ahLst/>
            <a:cxnLst/>
            <a:rect r="r" b="b" t="t" l="l"/>
            <a:pathLst>
              <a:path h="4373577" w="4361789">
                <a:moveTo>
                  <a:pt x="0" y="0"/>
                </a:moveTo>
                <a:lnTo>
                  <a:pt x="4361789" y="0"/>
                </a:lnTo>
                <a:lnTo>
                  <a:pt x="4361789" y="4373578"/>
                </a:lnTo>
                <a:lnTo>
                  <a:pt x="0" y="4373578"/>
                </a:lnTo>
                <a:lnTo>
                  <a:pt x="0" y="0"/>
                </a:lnTo>
                <a:close/>
              </a:path>
            </a:pathLst>
          </a:custGeom>
          <a:blipFill>
            <a:blip r:embed="rId3"/>
            <a:stretch>
              <a:fillRect l="0" t="0" r="0" b="0"/>
            </a:stretch>
          </a:blipFill>
        </p:spPr>
      </p:sp>
      <p:sp>
        <p:nvSpPr>
          <p:cNvPr name="TextBox 4" id="4"/>
          <p:cNvSpPr txBox="true"/>
          <p:nvPr/>
        </p:nvSpPr>
        <p:spPr>
          <a:xfrm rot="0">
            <a:off x="1028700" y="3798637"/>
            <a:ext cx="8966538" cy="25373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Firebase Hosting</a:t>
            </a:r>
          </a:p>
          <a:p>
            <a:pPr marL="1272675" indent="-424225" lvl="2">
              <a:lnSpc>
                <a:spcPts val="5157"/>
              </a:lnSpc>
              <a:buFont typeface="Arial"/>
              <a:buChar char="⚬"/>
            </a:pPr>
            <a:r>
              <a:rPr lang="en-US" sz="2947">
                <a:solidFill>
                  <a:srgbClr val="101010"/>
                </a:solidFill>
                <a:latin typeface="Montserrat"/>
              </a:rPr>
              <a:t>Cung cấp dịch vụ hosting nhanh và an toàn, giúp developer dễ dàng triển khai ứng dụng lên Internet</a:t>
            </a: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Dịch vụ</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1537195" y="3627187"/>
            <a:ext cx="6313173" cy="2266551"/>
          </a:xfrm>
          <a:custGeom>
            <a:avLst/>
            <a:gdLst/>
            <a:ahLst/>
            <a:cxnLst/>
            <a:rect r="r" b="b" t="t" l="l"/>
            <a:pathLst>
              <a:path h="2266551" w="6313173">
                <a:moveTo>
                  <a:pt x="0" y="0"/>
                </a:moveTo>
                <a:lnTo>
                  <a:pt x="6313173" y="0"/>
                </a:lnTo>
                <a:lnTo>
                  <a:pt x="6313173" y="2266551"/>
                </a:lnTo>
                <a:lnTo>
                  <a:pt x="0" y="2266551"/>
                </a:lnTo>
                <a:lnTo>
                  <a:pt x="0" y="0"/>
                </a:lnTo>
                <a:close/>
              </a:path>
            </a:pathLst>
          </a:custGeom>
          <a:blipFill>
            <a:blip r:embed="rId3"/>
            <a:stretch>
              <a:fillRect l="0" t="0" r="0" b="0"/>
            </a:stretch>
          </a:blipFill>
        </p:spPr>
      </p:sp>
      <p:sp>
        <p:nvSpPr>
          <p:cNvPr name="TextBox 4" id="4"/>
          <p:cNvSpPr txBox="true"/>
          <p:nvPr/>
        </p:nvSpPr>
        <p:spPr>
          <a:xfrm rot="0">
            <a:off x="746781" y="3091749"/>
            <a:ext cx="8966538" cy="31850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Remote Config</a:t>
            </a:r>
          </a:p>
          <a:p>
            <a:pPr marL="1272675" indent="-424225" lvl="2">
              <a:lnSpc>
                <a:spcPts val="5157"/>
              </a:lnSpc>
              <a:buFont typeface="Arial"/>
              <a:buChar char="⚬"/>
            </a:pPr>
            <a:r>
              <a:rPr lang="en-US" sz="2947">
                <a:solidFill>
                  <a:srgbClr val="101010"/>
                </a:solidFill>
                <a:latin typeface="Montserrat"/>
              </a:rPr>
              <a:t>Cập nhật giao diện và chức năng của ứng dụng theo thời gian thực mà không cần phải đóng gói và xuất bản build version mới.</a:t>
            </a: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Dịch vụ</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421298"/>
            <a:ext cx="19106497" cy="1874361"/>
            <a:chOff x="0" y="0"/>
            <a:chExt cx="9835678" cy="964887"/>
          </a:xfrm>
        </p:grpSpPr>
        <p:sp>
          <p:nvSpPr>
            <p:cNvPr name="Freeform 3" id="3"/>
            <p:cNvSpPr/>
            <p:nvPr/>
          </p:nvSpPr>
          <p:spPr>
            <a:xfrm flipH="false" flipV="false" rot="0">
              <a:off x="0" y="0"/>
              <a:ext cx="9835678" cy="964887"/>
            </a:xfrm>
            <a:custGeom>
              <a:avLst/>
              <a:gdLst/>
              <a:ahLst/>
              <a:cxnLst/>
              <a:rect r="r" b="b" t="t" l="l"/>
              <a:pathLst>
                <a:path h="964887" w="9835678">
                  <a:moveTo>
                    <a:pt x="0" y="0"/>
                  </a:moveTo>
                  <a:lnTo>
                    <a:pt x="9835678" y="0"/>
                  </a:lnTo>
                  <a:lnTo>
                    <a:pt x="9835678"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835678"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168617" y="3067050"/>
            <a:ext cx="8397219"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Montserrat Bold"/>
              </a:rPr>
              <a:t>SETUP and DEMO</a:t>
            </a:r>
          </a:p>
        </p:txBody>
      </p:sp>
      <p:sp>
        <p:nvSpPr>
          <p:cNvPr name="Freeform 6" id="6"/>
          <p:cNvSpPr/>
          <p:nvPr/>
        </p:nvSpPr>
        <p:spPr>
          <a:xfrm flipH="false" flipV="false" rot="0">
            <a:off x="6784527" y="6619509"/>
            <a:ext cx="5165399" cy="1451986"/>
          </a:xfrm>
          <a:custGeom>
            <a:avLst/>
            <a:gdLst/>
            <a:ahLst/>
            <a:cxnLst/>
            <a:rect r="r" b="b" t="t" l="l"/>
            <a:pathLst>
              <a:path h="1451986" w="5165399">
                <a:moveTo>
                  <a:pt x="0" y="0"/>
                </a:moveTo>
                <a:lnTo>
                  <a:pt x="5165399" y="0"/>
                </a:lnTo>
                <a:lnTo>
                  <a:pt x="5165399" y="1451986"/>
                </a:lnTo>
                <a:lnTo>
                  <a:pt x="0" y="1451986"/>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1741589" y="3275149"/>
            <a:ext cx="5260884" cy="3736703"/>
          </a:xfrm>
          <a:custGeom>
            <a:avLst/>
            <a:gdLst/>
            <a:ahLst/>
            <a:cxnLst/>
            <a:rect r="r" b="b" t="t" l="l"/>
            <a:pathLst>
              <a:path h="3736703" w="5260884">
                <a:moveTo>
                  <a:pt x="0" y="0"/>
                </a:moveTo>
                <a:lnTo>
                  <a:pt x="5260884" y="0"/>
                </a:lnTo>
                <a:lnTo>
                  <a:pt x="5260884" y="3736702"/>
                </a:lnTo>
                <a:lnTo>
                  <a:pt x="0" y="3736702"/>
                </a:lnTo>
                <a:lnTo>
                  <a:pt x="0" y="0"/>
                </a:lnTo>
                <a:close/>
              </a:path>
            </a:pathLst>
          </a:custGeom>
          <a:blipFill>
            <a:blip r:embed="rId3"/>
            <a:stretch>
              <a:fillRect l="0" t="0" r="0" b="0"/>
            </a:stretch>
          </a:blipFill>
        </p:spPr>
      </p:sp>
      <p:sp>
        <p:nvSpPr>
          <p:cNvPr name="TextBox 4" id="4"/>
          <p:cNvSpPr txBox="true"/>
          <p:nvPr/>
        </p:nvSpPr>
        <p:spPr>
          <a:xfrm rot="0">
            <a:off x="746781" y="2503237"/>
            <a:ext cx="8966538" cy="51281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SDK (Software Development Kit)</a:t>
            </a:r>
          </a:p>
          <a:p>
            <a:pPr marL="1272675" indent="-424225" lvl="2">
              <a:lnSpc>
                <a:spcPts val="5157"/>
              </a:lnSpc>
              <a:buFont typeface="Arial"/>
              <a:buChar char="⚬"/>
            </a:pPr>
            <a:r>
              <a:rPr lang="en-US" sz="2947">
                <a:solidFill>
                  <a:srgbClr val="101010"/>
                </a:solidFill>
                <a:latin typeface="Montserrat"/>
              </a:rPr>
              <a:t>Bộ công cụ và thư viện phát triển phần mềm được cung cấp bởi Firebase.</a:t>
            </a:r>
          </a:p>
          <a:p>
            <a:pPr marL="1272675" indent="-424225" lvl="2">
              <a:lnSpc>
                <a:spcPts val="5157"/>
              </a:lnSpc>
              <a:buFont typeface="Arial"/>
              <a:buChar char="⚬"/>
            </a:pPr>
            <a:r>
              <a:rPr lang="en-US" sz="2947">
                <a:solidFill>
                  <a:srgbClr val="101010"/>
                </a:solidFill>
                <a:latin typeface="Montserrat"/>
              </a:rPr>
              <a:t>Cung cấp quyền truy cập các dịch vụ của Firebase và tích hợp những dịch vụ này vào ứng dụng, giúp quá trình phát triển, thử nghiệm và triển khai trở nên đơn giản và hiệu quả hơn.</a:t>
            </a: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Firebase SDK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6454523" y="6454206"/>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6619610" y="5536068"/>
            <a:ext cx="6701491" cy="4302916"/>
          </a:xfrm>
          <a:custGeom>
            <a:avLst/>
            <a:gdLst/>
            <a:ahLst/>
            <a:cxnLst/>
            <a:rect r="r" b="b" t="t" l="l"/>
            <a:pathLst>
              <a:path h="4302916" w="6701491">
                <a:moveTo>
                  <a:pt x="0" y="0"/>
                </a:moveTo>
                <a:lnTo>
                  <a:pt x="6701491" y="0"/>
                </a:lnTo>
                <a:lnTo>
                  <a:pt x="6701491" y="4302916"/>
                </a:lnTo>
                <a:lnTo>
                  <a:pt x="0" y="4302916"/>
                </a:lnTo>
                <a:lnTo>
                  <a:pt x="0" y="0"/>
                </a:lnTo>
                <a:close/>
              </a:path>
            </a:pathLst>
          </a:custGeom>
          <a:blipFill>
            <a:blip r:embed="rId3"/>
            <a:stretch>
              <a:fillRect l="0" t="0" r="0" b="0"/>
            </a:stretch>
          </a:blipFill>
        </p:spPr>
      </p:sp>
      <p:sp>
        <p:nvSpPr>
          <p:cNvPr name="TextBox 4" id="4"/>
          <p:cNvSpPr txBox="true"/>
          <p:nvPr/>
        </p:nvSpPr>
        <p:spPr>
          <a:xfrm rot="0">
            <a:off x="746781" y="1591729"/>
            <a:ext cx="16512519" cy="38327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Setup Firebase</a:t>
            </a:r>
          </a:p>
          <a:p>
            <a:pPr marL="1272675" indent="-424225" lvl="2">
              <a:lnSpc>
                <a:spcPts val="5157"/>
              </a:lnSpc>
              <a:buFont typeface="Arial"/>
              <a:buChar char="⚬"/>
            </a:pPr>
            <a:r>
              <a:rPr lang="en-US" sz="2947">
                <a:solidFill>
                  <a:srgbClr val="101010"/>
                </a:solidFill>
                <a:latin typeface="Montserrat"/>
              </a:rPr>
              <a:t>Tạo một project.</a:t>
            </a:r>
          </a:p>
          <a:p>
            <a:pPr marL="1272675" indent="-424225" lvl="2">
              <a:lnSpc>
                <a:spcPts val="5157"/>
              </a:lnSpc>
              <a:buFont typeface="Arial"/>
              <a:buChar char="⚬"/>
            </a:pPr>
            <a:r>
              <a:rPr lang="en-US" sz="2947">
                <a:solidFill>
                  <a:srgbClr val="101010"/>
                </a:solidFill>
                <a:latin typeface="Montserrat"/>
              </a:rPr>
              <a:t>Cài đặt Firebase và thêm Firebase SDK vào ứng dụng.</a:t>
            </a:r>
          </a:p>
          <a:p>
            <a:pPr marL="1272675" indent="-424225" lvl="2">
              <a:lnSpc>
                <a:spcPts val="5157"/>
              </a:lnSpc>
              <a:buFont typeface="Arial"/>
              <a:buChar char="⚬"/>
            </a:pPr>
            <a:r>
              <a:rPr lang="en-US" sz="2947">
                <a:solidFill>
                  <a:srgbClr val="101010"/>
                </a:solidFill>
                <a:latin typeface="Montserrat"/>
              </a:rPr>
              <a:t>Thiết lập các dịch vụ cần thiết (Authentication, Firestore).</a:t>
            </a:r>
          </a:p>
          <a:p>
            <a:pPr marL="1272675" indent="-424225" lvl="2">
              <a:lnSpc>
                <a:spcPts val="5157"/>
              </a:lnSpc>
              <a:buFont typeface="Arial"/>
              <a:buChar char="⚬"/>
            </a:pPr>
            <a:r>
              <a:rPr lang="en-US" sz="2947">
                <a:solidFill>
                  <a:srgbClr val="101010"/>
                </a:solidFill>
                <a:latin typeface="Montserrat"/>
              </a:rPr>
              <a:t>Sử dụng các công cụ mà SDK cung cấp để sử dụng các dịch vụ cho ứng dụng của mình</a:t>
            </a:r>
          </a:p>
        </p:txBody>
      </p:sp>
      <p:sp>
        <p:nvSpPr>
          <p:cNvPr name="TextBox 5" id="5"/>
          <p:cNvSpPr txBox="true"/>
          <p:nvPr/>
        </p:nvSpPr>
        <p:spPr>
          <a:xfrm rot="0">
            <a:off x="746781" y="457200"/>
            <a:ext cx="8397219" cy="2095500"/>
          </a:xfrm>
          <a:prstGeom prst="rect">
            <a:avLst/>
          </a:prstGeom>
        </p:spPr>
        <p:txBody>
          <a:bodyPr anchor="t" rtlCol="false" tIns="0" lIns="0" bIns="0" rIns="0">
            <a:spAutoFit/>
          </a:bodyPr>
          <a:lstStyle/>
          <a:p>
            <a:pPr>
              <a:lnSpc>
                <a:spcPts val="8400"/>
              </a:lnSpc>
            </a:pPr>
            <a:r>
              <a:rPr lang="en-US" sz="6000">
                <a:solidFill>
                  <a:srgbClr val="000000"/>
                </a:solidFill>
                <a:latin typeface="Montserrat Bold"/>
              </a:rPr>
              <a:t>FIREBASE SETUP</a:t>
            </a:r>
          </a:p>
          <a:p>
            <a:pPr algn="l" marL="0" indent="0" lvl="0">
              <a:lnSpc>
                <a:spcPts val="84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4005598" y="4559697"/>
            <a:ext cx="10837236" cy="1799488"/>
          </a:xfrm>
          <a:prstGeom prst="rect">
            <a:avLst/>
          </a:prstGeom>
        </p:spPr>
        <p:txBody>
          <a:bodyPr anchor="t" rtlCol="false" tIns="0" lIns="0" bIns="0" rIns="0">
            <a:spAutoFit/>
          </a:bodyPr>
          <a:lstStyle/>
          <a:p>
            <a:pPr>
              <a:lnSpc>
                <a:spcPts val="14740"/>
              </a:lnSpc>
            </a:pPr>
            <a:r>
              <a:rPr lang="en-US" sz="10529">
                <a:solidFill>
                  <a:srgbClr val="FFFFFF"/>
                </a:solidFill>
                <a:latin typeface="Montserrat Ultra-Bold"/>
              </a:rPr>
              <a:t>Webservice</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7398" y="2271510"/>
            <a:ext cx="8397219" cy="1246488"/>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000000"/>
                </a:solidFill>
                <a:latin typeface="Montserrat Bold"/>
              </a:rPr>
              <a:t>Giới thiệu</a:t>
            </a:r>
          </a:p>
        </p:txBody>
      </p:sp>
      <p:sp>
        <p:nvSpPr>
          <p:cNvPr name="TextBox 3" id="3"/>
          <p:cNvSpPr txBox="true"/>
          <p:nvPr/>
        </p:nvSpPr>
        <p:spPr>
          <a:xfrm rot="0">
            <a:off x="1356372" y="5363247"/>
            <a:ext cx="7195263" cy="2888149"/>
          </a:xfrm>
          <a:prstGeom prst="rect">
            <a:avLst/>
          </a:prstGeom>
        </p:spPr>
        <p:txBody>
          <a:bodyPr anchor="t" rtlCol="false" tIns="0" lIns="0" bIns="0" rIns="0">
            <a:spAutoFit/>
          </a:bodyPr>
          <a:lstStyle/>
          <a:p>
            <a:pPr>
              <a:lnSpc>
                <a:spcPts val="4610"/>
              </a:lnSpc>
            </a:pPr>
            <a:r>
              <a:rPr lang="en-US" sz="3293">
                <a:solidFill>
                  <a:srgbClr val="101010"/>
                </a:solidFill>
                <a:latin typeface="Montserrat"/>
              </a:rPr>
              <a:t>WebService là một công nghệ cho phép truyền thông tin giữa các ứng dụng trên các thiết bị khác nhau thông qua Internet.</a:t>
            </a:r>
          </a:p>
          <a:p>
            <a:pPr algn="l" marL="0" indent="0" lvl="0">
              <a:lnSpc>
                <a:spcPts val="4610"/>
              </a:lnSpc>
              <a:spcBef>
                <a:spcPct val="0"/>
              </a:spcBef>
            </a:pPr>
          </a:p>
        </p:txBody>
      </p:sp>
      <p:sp>
        <p:nvSpPr>
          <p:cNvPr name="TextBox 4" id="4"/>
          <p:cNvSpPr txBox="true"/>
          <p:nvPr/>
        </p:nvSpPr>
        <p:spPr>
          <a:xfrm rot="0">
            <a:off x="10609035" y="5372772"/>
            <a:ext cx="5656165" cy="2878624"/>
          </a:xfrm>
          <a:prstGeom prst="rect">
            <a:avLst/>
          </a:prstGeom>
        </p:spPr>
        <p:txBody>
          <a:bodyPr anchor="t" rtlCol="false" tIns="0" lIns="0" bIns="0" rIns="0">
            <a:spAutoFit/>
          </a:bodyPr>
          <a:lstStyle/>
          <a:p>
            <a:pPr algn="l" marL="0" indent="0" lvl="0">
              <a:lnSpc>
                <a:spcPts val="3839"/>
              </a:lnSpc>
              <a:spcBef>
                <a:spcPct val="0"/>
              </a:spcBef>
            </a:pPr>
            <a:r>
              <a:rPr lang="en-US" sz="2742">
                <a:solidFill>
                  <a:srgbClr val="101010"/>
                </a:solidFill>
                <a:latin typeface="Montserrat"/>
              </a:rPr>
              <a:t>Đối với Android app, WebService là một cách để kết nối và giao tiếp với các dịch vụ đám mây (cloud services) hoặc cơ sở dữ liệu (database) để lấy và lưu trữ dữ liệu.</a:t>
            </a:r>
          </a:p>
        </p:txBody>
      </p:sp>
      <p:grpSp>
        <p:nvGrpSpPr>
          <p:cNvPr name="Group 5" id="5"/>
          <p:cNvGrpSpPr/>
          <p:nvPr/>
        </p:nvGrpSpPr>
        <p:grpSpPr>
          <a:xfrm rot="0">
            <a:off x="0" y="0"/>
            <a:ext cx="18288000" cy="1874361"/>
            <a:chOff x="0" y="0"/>
            <a:chExt cx="9414331" cy="964887"/>
          </a:xfrm>
        </p:grpSpPr>
        <p:sp>
          <p:nvSpPr>
            <p:cNvPr name="Freeform 6" id="6"/>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9580335" y="4639024"/>
            <a:ext cx="0" cy="384331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11402" y="-1302522"/>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grpSp>
        <p:nvGrpSpPr>
          <p:cNvPr name="Group 4" id="4"/>
          <p:cNvGrpSpPr/>
          <p:nvPr/>
        </p:nvGrpSpPr>
        <p:grpSpPr>
          <a:xfrm rot="0">
            <a:off x="554485" y="2797072"/>
            <a:ext cx="3295710" cy="6461228"/>
            <a:chOff x="0" y="0"/>
            <a:chExt cx="1202284" cy="2357074"/>
          </a:xfrm>
        </p:grpSpPr>
        <p:sp>
          <p:nvSpPr>
            <p:cNvPr name="Freeform 5" id="5"/>
            <p:cNvSpPr/>
            <p:nvPr/>
          </p:nvSpPr>
          <p:spPr>
            <a:xfrm flipH="false" flipV="false" rot="0">
              <a:off x="0" y="0"/>
              <a:ext cx="1202284" cy="2357074"/>
            </a:xfrm>
            <a:custGeom>
              <a:avLst/>
              <a:gdLst/>
              <a:ahLst/>
              <a:cxnLst/>
              <a:rect r="r" b="b" t="t" l="l"/>
              <a:pathLst>
                <a:path h="2357074" w="1202284">
                  <a:moveTo>
                    <a:pt x="1077824" y="2357074"/>
                  </a:moveTo>
                  <a:lnTo>
                    <a:pt x="124460" y="2357074"/>
                  </a:lnTo>
                  <a:cubicBezTo>
                    <a:pt x="55880" y="2357074"/>
                    <a:pt x="0" y="2301194"/>
                    <a:pt x="0" y="2232614"/>
                  </a:cubicBezTo>
                  <a:lnTo>
                    <a:pt x="0" y="124460"/>
                  </a:lnTo>
                  <a:cubicBezTo>
                    <a:pt x="0" y="55880"/>
                    <a:pt x="55880" y="0"/>
                    <a:pt x="124460" y="0"/>
                  </a:cubicBezTo>
                  <a:lnTo>
                    <a:pt x="1077824" y="0"/>
                  </a:lnTo>
                  <a:cubicBezTo>
                    <a:pt x="1146404" y="0"/>
                    <a:pt x="1202284" y="55880"/>
                    <a:pt x="1202284" y="124460"/>
                  </a:cubicBezTo>
                  <a:lnTo>
                    <a:pt x="1202284" y="2232614"/>
                  </a:lnTo>
                  <a:cubicBezTo>
                    <a:pt x="1202284" y="2301194"/>
                    <a:pt x="1146404" y="2357074"/>
                    <a:pt x="1077824" y="2357074"/>
                  </a:cubicBezTo>
                  <a:close/>
                </a:path>
              </a:pathLst>
            </a:custGeom>
            <a:solidFill>
              <a:srgbClr val="2D2F30">
                <a:alpha val="30980"/>
              </a:srgbClr>
            </a:solidFill>
          </p:spPr>
        </p:sp>
      </p:grpSp>
      <p:grpSp>
        <p:nvGrpSpPr>
          <p:cNvPr name="Group 6" id="6"/>
          <p:cNvGrpSpPr>
            <a:grpSpLocks noChangeAspect="true"/>
          </p:cNvGrpSpPr>
          <p:nvPr/>
        </p:nvGrpSpPr>
        <p:grpSpPr>
          <a:xfrm rot="0">
            <a:off x="860648" y="3125236"/>
            <a:ext cx="2615556" cy="261555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25000" t="0" r="-25000" b="0"/>
              </a:stretch>
            </a:blipFill>
          </p:spPr>
        </p:sp>
        <p:sp>
          <p:nvSpPr>
            <p:cNvPr name="Freeform 8" id="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9" id="9"/>
          <p:cNvGrpSpPr/>
          <p:nvPr/>
        </p:nvGrpSpPr>
        <p:grpSpPr>
          <a:xfrm rot="0">
            <a:off x="4516945" y="2797072"/>
            <a:ext cx="3140045" cy="6142788"/>
            <a:chOff x="0" y="0"/>
            <a:chExt cx="1204879" cy="2357074"/>
          </a:xfrm>
        </p:grpSpPr>
        <p:sp>
          <p:nvSpPr>
            <p:cNvPr name="Freeform 10" id="10"/>
            <p:cNvSpPr/>
            <p:nvPr/>
          </p:nvSpPr>
          <p:spPr>
            <a:xfrm flipH="false" flipV="false" rot="0">
              <a:off x="0" y="0"/>
              <a:ext cx="1204879" cy="2357074"/>
            </a:xfrm>
            <a:custGeom>
              <a:avLst/>
              <a:gdLst/>
              <a:ahLst/>
              <a:cxnLst/>
              <a:rect r="r" b="b" t="t" l="l"/>
              <a:pathLst>
                <a:path h="2357074" w="1204879">
                  <a:moveTo>
                    <a:pt x="1080419" y="2357074"/>
                  </a:moveTo>
                  <a:lnTo>
                    <a:pt x="124460" y="2357074"/>
                  </a:lnTo>
                  <a:cubicBezTo>
                    <a:pt x="55880" y="2357074"/>
                    <a:pt x="0" y="2301194"/>
                    <a:pt x="0" y="2232614"/>
                  </a:cubicBezTo>
                  <a:lnTo>
                    <a:pt x="0" y="124460"/>
                  </a:lnTo>
                  <a:cubicBezTo>
                    <a:pt x="0" y="55880"/>
                    <a:pt x="55880" y="0"/>
                    <a:pt x="124460" y="0"/>
                  </a:cubicBezTo>
                  <a:lnTo>
                    <a:pt x="1080419" y="0"/>
                  </a:lnTo>
                  <a:cubicBezTo>
                    <a:pt x="1148999" y="0"/>
                    <a:pt x="1204879" y="55880"/>
                    <a:pt x="1204879" y="124460"/>
                  </a:cubicBezTo>
                  <a:lnTo>
                    <a:pt x="1204879" y="2232614"/>
                  </a:lnTo>
                  <a:cubicBezTo>
                    <a:pt x="1204879" y="2301194"/>
                    <a:pt x="1148999" y="2357074"/>
                    <a:pt x="1080419" y="2357074"/>
                  </a:cubicBezTo>
                  <a:close/>
                </a:path>
              </a:pathLst>
            </a:custGeom>
            <a:solidFill>
              <a:srgbClr val="2D2F30">
                <a:alpha val="30980"/>
              </a:srgbClr>
            </a:solidFill>
          </p:spPr>
        </p:sp>
      </p:grpSp>
      <p:grpSp>
        <p:nvGrpSpPr>
          <p:cNvPr name="Group 11" id="11"/>
          <p:cNvGrpSpPr>
            <a:grpSpLocks noChangeAspect="true"/>
          </p:cNvGrpSpPr>
          <p:nvPr/>
        </p:nvGrpSpPr>
        <p:grpSpPr>
          <a:xfrm rot="0">
            <a:off x="4704160" y="3125236"/>
            <a:ext cx="2743230" cy="274323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0" t="-25000" r="0" b="-25000"/>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14" id="14"/>
          <p:cNvGrpSpPr/>
          <p:nvPr/>
        </p:nvGrpSpPr>
        <p:grpSpPr>
          <a:xfrm rot="0">
            <a:off x="8664013" y="2637852"/>
            <a:ext cx="3024402" cy="6461228"/>
            <a:chOff x="0" y="0"/>
            <a:chExt cx="1103310" cy="2357074"/>
          </a:xfrm>
        </p:grpSpPr>
        <p:sp>
          <p:nvSpPr>
            <p:cNvPr name="Freeform 15" id="15"/>
            <p:cNvSpPr/>
            <p:nvPr/>
          </p:nvSpPr>
          <p:spPr>
            <a:xfrm flipH="false" flipV="false" rot="0">
              <a:off x="0" y="0"/>
              <a:ext cx="1103310" cy="2357074"/>
            </a:xfrm>
            <a:custGeom>
              <a:avLst/>
              <a:gdLst/>
              <a:ahLst/>
              <a:cxnLst/>
              <a:rect r="r" b="b" t="t" l="l"/>
              <a:pathLst>
                <a:path h="2357074" w="1103310">
                  <a:moveTo>
                    <a:pt x="978850" y="2357074"/>
                  </a:moveTo>
                  <a:lnTo>
                    <a:pt x="124460" y="2357074"/>
                  </a:lnTo>
                  <a:cubicBezTo>
                    <a:pt x="55880" y="2357074"/>
                    <a:pt x="0" y="2301194"/>
                    <a:pt x="0" y="2232614"/>
                  </a:cubicBezTo>
                  <a:lnTo>
                    <a:pt x="0" y="124460"/>
                  </a:lnTo>
                  <a:cubicBezTo>
                    <a:pt x="0" y="55880"/>
                    <a:pt x="55880" y="0"/>
                    <a:pt x="124460" y="0"/>
                  </a:cubicBezTo>
                  <a:lnTo>
                    <a:pt x="978850" y="0"/>
                  </a:lnTo>
                  <a:cubicBezTo>
                    <a:pt x="1047430" y="0"/>
                    <a:pt x="1103310" y="55880"/>
                    <a:pt x="1103310" y="124460"/>
                  </a:cubicBezTo>
                  <a:lnTo>
                    <a:pt x="1103310" y="2232614"/>
                  </a:lnTo>
                  <a:cubicBezTo>
                    <a:pt x="1103310" y="2301194"/>
                    <a:pt x="1047430" y="2357074"/>
                    <a:pt x="978850" y="2357074"/>
                  </a:cubicBezTo>
                  <a:close/>
                </a:path>
              </a:pathLst>
            </a:custGeom>
            <a:solidFill>
              <a:srgbClr val="2D2F30">
                <a:alpha val="30980"/>
              </a:srgbClr>
            </a:solidFill>
          </p:spPr>
        </p:sp>
      </p:grpSp>
      <p:grpSp>
        <p:nvGrpSpPr>
          <p:cNvPr name="Group 16" id="16"/>
          <p:cNvGrpSpPr>
            <a:grpSpLocks noChangeAspect="true"/>
          </p:cNvGrpSpPr>
          <p:nvPr/>
        </p:nvGrpSpPr>
        <p:grpSpPr>
          <a:xfrm rot="0">
            <a:off x="8804600" y="3125236"/>
            <a:ext cx="2743230" cy="274323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l="-38888" t="0" r="-38888"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19" id="19"/>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9"/>
            <a:stretch>
              <a:fillRect l="0" t="0" r="0" b="0"/>
            </a:stretch>
          </a:blipFill>
        </p:spPr>
      </p:sp>
      <p:sp>
        <p:nvSpPr>
          <p:cNvPr name="Freeform 20" id="20"/>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10"/>
            <a:stretch>
              <a:fillRect l="0" t="0" r="0" b="0"/>
            </a:stretch>
          </a:blipFill>
        </p:spPr>
      </p:sp>
      <p:grpSp>
        <p:nvGrpSpPr>
          <p:cNvPr name="Group 21" id="21"/>
          <p:cNvGrpSpPr/>
          <p:nvPr/>
        </p:nvGrpSpPr>
        <p:grpSpPr>
          <a:xfrm rot="0">
            <a:off x="12906974" y="2637852"/>
            <a:ext cx="3140045" cy="6142788"/>
            <a:chOff x="0" y="0"/>
            <a:chExt cx="1204879" cy="2357074"/>
          </a:xfrm>
        </p:grpSpPr>
        <p:sp>
          <p:nvSpPr>
            <p:cNvPr name="Freeform 22" id="22"/>
            <p:cNvSpPr/>
            <p:nvPr/>
          </p:nvSpPr>
          <p:spPr>
            <a:xfrm flipH="false" flipV="false" rot="0">
              <a:off x="0" y="0"/>
              <a:ext cx="1204879" cy="2357074"/>
            </a:xfrm>
            <a:custGeom>
              <a:avLst/>
              <a:gdLst/>
              <a:ahLst/>
              <a:cxnLst/>
              <a:rect r="r" b="b" t="t" l="l"/>
              <a:pathLst>
                <a:path h="2357074" w="1204879">
                  <a:moveTo>
                    <a:pt x="1080419" y="2357074"/>
                  </a:moveTo>
                  <a:lnTo>
                    <a:pt x="124460" y="2357074"/>
                  </a:lnTo>
                  <a:cubicBezTo>
                    <a:pt x="55880" y="2357074"/>
                    <a:pt x="0" y="2301194"/>
                    <a:pt x="0" y="2232614"/>
                  </a:cubicBezTo>
                  <a:lnTo>
                    <a:pt x="0" y="124460"/>
                  </a:lnTo>
                  <a:cubicBezTo>
                    <a:pt x="0" y="55880"/>
                    <a:pt x="55880" y="0"/>
                    <a:pt x="124460" y="0"/>
                  </a:cubicBezTo>
                  <a:lnTo>
                    <a:pt x="1080419" y="0"/>
                  </a:lnTo>
                  <a:cubicBezTo>
                    <a:pt x="1148999" y="0"/>
                    <a:pt x="1204879" y="55880"/>
                    <a:pt x="1204879" y="124460"/>
                  </a:cubicBezTo>
                  <a:lnTo>
                    <a:pt x="1204879" y="2232614"/>
                  </a:lnTo>
                  <a:cubicBezTo>
                    <a:pt x="1204879" y="2301194"/>
                    <a:pt x="1148999" y="2357074"/>
                    <a:pt x="1080419" y="2357074"/>
                  </a:cubicBezTo>
                  <a:close/>
                </a:path>
              </a:pathLst>
            </a:custGeom>
            <a:solidFill>
              <a:srgbClr val="2D2F30">
                <a:alpha val="30980"/>
              </a:srgbClr>
            </a:solidFill>
          </p:spPr>
        </p:sp>
      </p:grpSp>
      <p:grpSp>
        <p:nvGrpSpPr>
          <p:cNvPr name="Group 23" id="23"/>
          <p:cNvGrpSpPr>
            <a:grpSpLocks noChangeAspect="true"/>
          </p:cNvGrpSpPr>
          <p:nvPr/>
        </p:nvGrpSpPr>
        <p:grpSpPr>
          <a:xfrm rot="0">
            <a:off x="13094189" y="2966016"/>
            <a:ext cx="2743230" cy="274323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solidFill>
              <a:srgbClr val="000000">
                <a:alpha val="0"/>
              </a:srgbClr>
            </a:solidFill>
            <a:ln w="12700">
              <a:solidFill>
                <a:srgbClr val="000000"/>
              </a:solidFill>
            </a:ln>
          </p:spPr>
        </p:sp>
        <p:sp>
          <p:nvSpPr>
            <p:cNvPr name="Freeform 25" id="25"/>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name="Freeform 26" id="26"/>
          <p:cNvSpPr/>
          <p:nvPr/>
        </p:nvSpPr>
        <p:spPr>
          <a:xfrm flipH="false" flipV="false" rot="0">
            <a:off x="13118497" y="2988321"/>
            <a:ext cx="2752472" cy="2752472"/>
          </a:xfrm>
          <a:custGeom>
            <a:avLst/>
            <a:gdLst/>
            <a:ahLst/>
            <a:cxnLst/>
            <a:rect r="r" b="b" t="t" l="l"/>
            <a:pathLst>
              <a:path h="2752472" w="2752472">
                <a:moveTo>
                  <a:pt x="0" y="0"/>
                </a:moveTo>
                <a:lnTo>
                  <a:pt x="2752472" y="0"/>
                </a:lnTo>
                <a:lnTo>
                  <a:pt x="2752472" y="2752471"/>
                </a:lnTo>
                <a:lnTo>
                  <a:pt x="0" y="27524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7" id="27"/>
          <p:cNvSpPr txBox="true"/>
          <p:nvPr/>
        </p:nvSpPr>
        <p:spPr>
          <a:xfrm rot="0">
            <a:off x="3165292" y="130394"/>
            <a:ext cx="10679410" cy="1666553"/>
          </a:xfrm>
          <a:prstGeom prst="rect">
            <a:avLst/>
          </a:prstGeom>
        </p:spPr>
        <p:txBody>
          <a:bodyPr anchor="t" rtlCol="false" tIns="0" lIns="0" bIns="0" rIns="0">
            <a:spAutoFit/>
          </a:bodyPr>
          <a:lstStyle/>
          <a:p>
            <a:pPr algn="ctr">
              <a:lnSpc>
                <a:spcPts val="13667"/>
              </a:lnSpc>
            </a:pPr>
            <a:r>
              <a:rPr lang="en-US" sz="9762">
                <a:solidFill>
                  <a:srgbClr val="FFFFFF"/>
                </a:solidFill>
                <a:latin typeface="Montserrat Ultra-Bold"/>
              </a:rPr>
              <a:t>Thành viên</a:t>
            </a:r>
          </a:p>
        </p:txBody>
      </p:sp>
      <p:sp>
        <p:nvSpPr>
          <p:cNvPr name="TextBox 28" id="28"/>
          <p:cNvSpPr txBox="true"/>
          <p:nvPr/>
        </p:nvSpPr>
        <p:spPr>
          <a:xfrm rot="0">
            <a:off x="371117" y="6309208"/>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Đăng Khoa</a:t>
            </a:r>
          </a:p>
        </p:txBody>
      </p:sp>
      <p:sp>
        <p:nvSpPr>
          <p:cNvPr name="TextBox 29" id="29"/>
          <p:cNvSpPr txBox="true"/>
          <p:nvPr/>
        </p:nvSpPr>
        <p:spPr>
          <a:xfrm rot="0">
            <a:off x="4516945" y="6365261"/>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Quốc Triệu</a:t>
            </a:r>
          </a:p>
        </p:txBody>
      </p:sp>
      <p:sp>
        <p:nvSpPr>
          <p:cNvPr name="TextBox 30" id="30"/>
          <p:cNvSpPr txBox="true"/>
          <p:nvPr/>
        </p:nvSpPr>
        <p:spPr>
          <a:xfrm rot="0">
            <a:off x="8378905" y="6365261"/>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Gia Kiệt</a:t>
            </a:r>
          </a:p>
        </p:txBody>
      </p:sp>
      <p:sp>
        <p:nvSpPr>
          <p:cNvPr name="TextBox 31" id="31"/>
          <p:cNvSpPr txBox="true"/>
          <p:nvPr/>
        </p:nvSpPr>
        <p:spPr>
          <a:xfrm rot="0">
            <a:off x="12697424" y="6365261"/>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Bold"/>
              </a:rPr>
              <a:t>Thanh Linh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93275"/>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09" y="0"/>
            <a:ext cx="8434945" cy="1293725"/>
            <a:chOff x="0" y="0"/>
            <a:chExt cx="2137108" cy="327783"/>
          </a:xfrm>
        </p:grpSpPr>
        <p:sp>
          <p:nvSpPr>
            <p:cNvPr name="Freeform 6" id="6"/>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8883" y="2014536"/>
            <a:ext cx="9887939" cy="5464710"/>
          </a:xfrm>
          <a:custGeom>
            <a:avLst/>
            <a:gdLst/>
            <a:ahLst/>
            <a:cxnLst/>
            <a:rect r="r" b="b" t="t" l="l"/>
            <a:pathLst>
              <a:path h="5464710" w="9887939">
                <a:moveTo>
                  <a:pt x="0" y="0"/>
                </a:moveTo>
                <a:lnTo>
                  <a:pt x="9887939" y="0"/>
                </a:lnTo>
                <a:lnTo>
                  <a:pt x="9887939" y="5464709"/>
                </a:lnTo>
                <a:lnTo>
                  <a:pt x="0" y="5464709"/>
                </a:lnTo>
                <a:lnTo>
                  <a:pt x="0" y="0"/>
                </a:lnTo>
                <a:close/>
              </a:path>
            </a:pathLst>
          </a:custGeom>
          <a:blipFill>
            <a:blip r:embed="rId2"/>
            <a:stretch>
              <a:fillRect l="0" t="0" r="0" b="0"/>
            </a:stretch>
          </a:blipFill>
        </p:spPr>
      </p:sp>
      <p:sp>
        <p:nvSpPr>
          <p:cNvPr name="TextBox 9" id="9"/>
          <p:cNvSpPr txBox="true"/>
          <p:nvPr/>
        </p:nvSpPr>
        <p:spPr>
          <a:xfrm rot="0">
            <a:off x="10046822" y="1246100"/>
            <a:ext cx="5010141" cy="488145"/>
          </a:xfrm>
          <a:prstGeom prst="rect">
            <a:avLst/>
          </a:prstGeom>
        </p:spPr>
        <p:txBody>
          <a:bodyPr anchor="t" rtlCol="false" tIns="0" lIns="0" bIns="0" rIns="0">
            <a:spAutoFit/>
          </a:bodyPr>
          <a:lstStyle/>
          <a:p>
            <a:pPr marL="0" indent="0" lvl="0">
              <a:lnSpc>
                <a:spcPts val="4069"/>
              </a:lnSpc>
              <a:spcBef>
                <a:spcPct val="0"/>
              </a:spcBef>
            </a:pPr>
            <a:r>
              <a:rPr lang="en-US" sz="2906">
                <a:solidFill>
                  <a:srgbClr val="101010"/>
                </a:solidFill>
                <a:latin typeface="Montserrat"/>
              </a:rPr>
              <a:t>Tóm lại, webservice: </a:t>
            </a:r>
          </a:p>
        </p:txBody>
      </p:sp>
      <p:sp>
        <p:nvSpPr>
          <p:cNvPr name="TextBox 10" id="10"/>
          <p:cNvSpPr txBox="true"/>
          <p:nvPr/>
        </p:nvSpPr>
        <p:spPr>
          <a:xfrm rot="0">
            <a:off x="10046822" y="3059510"/>
            <a:ext cx="8214638" cy="3700378"/>
          </a:xfrm>
          <a:prstGeom prst="rect">
            <a:avLst/>
          </a:prstGeom>
        </p:spPr>
        <p:txBody>
          <a:bodyPr anchor="t" rtlCol="false" tIns="0" lIns="0" bIns="0" rIns="0">
            <a:spAutoFit/>
          </a:bodyPr>
          <a:lstStyle/>
          <a:p>
            <a:pPr marL="652716" indent="-326358" lvl="1">
              <a:lnSpc>
                <a:spcPts val="4232"/>
              </a:lnSpc>
              <a:buFont typeface="Arial"/>
              <a:buChar char="•"/>
            </a:pPr>
            <a:r>
              <a:rPr lang="en-US" sz="3023">
                <a:solidFill>
                  <a:srgbClr val="101010"/>
                </a:solidFill>
                <a:latin typeface="Montserrat"/>
              </a:rPr>
              <a:t>Là phương thức giao tiếp giữa hai thiết bị qua mạng.</a:t>
            </a:r>
          </a:p>
          <a:p>
            <a:pPr marL="652716" indent="-326358" lvl="1">
              <a:lnSpc>
                <a:spcPts val="4232"/>
              </a:lnSpc>
              <a:buFont typeface="Arial"/>
              <a:buChar char="•"/>
            </a:pPr>
            <a:r>
              <a:rPr lang="en-US" sz="3023">
                <a:solidFill>
                  <a:srgbClr val="101010"/>
                </a:solidFill>
                <a:latin typeface="Montserrat"/>
              </a:rPr>
              <a:t>Là ứng dụng hoặc thành phần ứng dụng để giao tiếp.</a:t>
            </a:r>
          </a:p>
          <a:p>
            <a:pPr marL="652716" indent="-326358" lvl="1">
              <a:lnSpc>
                <a:spcPts val="4232"/>
              </a:lnSpc>
              <a:spcBef>
                <a:spcPct val="0"/>
              </a:spcBef>
              <a:buFont typeface="Arial"/>
              <a:buChar char="•"/>
            </a:pPr>
            <a:r>
              <a:rPr lang="en-US" sz="3023">
                <a:solidFill>
                  <a:srgbClr val="101010"/>
                </a:solidFill>
                <a:latin typeface="Montserrat"/>
              </a:rPr>
              <a:t>Là tập hợp các tiêu chuẩn hoặc giao thức để trao đổi thông tin giữa hai thiết bị hoặc ứng dụng.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14007900" y="4780008"/>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7961267" y="697584"/>
            <a:ext cx="1182733" cy="1081663"/>
          </a:xfrm>
          <a:custGeom>
            <a:avLst/>
            <a:gdLst/>
            <a:ahLst/>
            <a:cxnLst/>
            <a:rect r="r" b="b" t="t" l="l"/>
            <a:pathLst>
              <a:path h="1081663" w="118273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71323" y="3786566"/>
            <a:ext cx="962621" cy="1257581"/>
          </a:xfrm>
          <a:custGeom>
            <a:avLst/>
            <a:gdLst/>
            <a:ahLst/>
            <a:cxnLst/>
            <a:rect r="r" b="b" t="t" l="l"/>
            <a:pathLst>
              <a:path h="1257581" w="96262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1741" y="697584"/>
            <a:ext cx="6902652" cy="6902652"/>
          </a:xfrm>
          <a:custGeom>
            <a:avLst/>
            <a:gdLst/>
            <a:ahLst/>
            <a:cxnLst/>
            <a:rect r="r" b="b" t="t" l="l"/>
            <a:pathLst>
              <a:path h="6902652" w="6902652">
                <a:moveTo>
                  <a:pt x="0" y="0"/>
                </a:moveTo>
                <a:lnTo>
                  <a:pt x="6902653" y="0"/>
                </a:lnTo>
                <a:lnTo>
                  <a:pt x="6902653" y="6902653"/>
                </a:lnTo>
                <a:lnTo>
                  <a:pt x="0" y="6902653"/>
                </a:lnTo>
                <a:lnTo>
                  <a:pt x="0" y="0"/>
                </a:lnTo>
                <a:close/>
              </a:path>
            </a:pathLst>
          </a:custGeom>
          <a:blipFill>
            <a:blip r:embed="rId7"/>
            <a:stretch>
              <a:fillRect l="0" t="0" r="0" b="0"/>
            </a:stretch>
          </a:blipFill>
        </p:spPr>
      </p:sp>
      <p:sp>
        <p:nvSpPr>
          <p:cNvPr name="TextBox 6" id="6"/>
          <p:cNvSpPr txBox="true"/>
          <p:nvPr/>
        </p:nvSpPr>
        <p:spPr>
          <a:xfrm rot="0">
            <a:off x="9673923" y="659484"/>
            <a:ext cx="7585377" cy="2603668"/>
          </a:xfrm>
          <a:prstGeom prst="rect">
            <a:avLst/>
          </a:prstGeom>
        </p:spPr>
        <p:txBody>
          <a:bodyPr anchor="t" rtlCol="false" tIns="0" lIns="0" bIns="0" rIns="0">
            <a:spAutoFit/>
          </a:bodyPr>
          <a:lstStyle/>
          <a:p>
            <a:pPr>
              <a:lnSpc>
                <a:spcPts val="3490"/>
              </a:lnSpc>
            </a:pPr>
            <a:r>
              <a:rPr lang="en-US" sz="2493">
                <a:solidFill>
                  <a:srgbClr val="101010"/>
                </a:solidFill>
                <a:latin typeface="Montserrat"/>
              </a:rPr>
              <a:t>Các ứng dụng phần mềm được viết bằng các ngôn ngữ lập trình khác nhau và chạy trên các nền tảng khác nhau, có thể sử dụng webservice để trao đổi dữ liệu qua mạng máy tính.</a:t>
            </a:r>
          </a:p>
          <a:p>
            <a:pPr marL="0" indent="0" lvl="0">
              <a:lnSpc>
                <a:spcPts val="3490"/>
              </a:lnSpc>
              <a:spcBef>
                <a:spcPct val="0"/>
              </a:spcBef>
            </a:pPr>
          </a:p>
        </p:txBody>
      </p:sp>
      <p:sp>
        <p:nvSpPr>
          <p:cNvPr name="TextBox 7" id="7"/>
          <p:cNvSpPr txBox="true"/>
          <p:nvPr/>
        </p:nvSpPr>
        <p:spPr>
          <a:xfrm rot="0">
            <a:off x="9673923" y="3562246"/>
            <a:ext cx="7585377" cy="2165518"/>
          </a:xfrm>
          <a:prstGeom prst="rect">
            <a:avLst/>
          </a:prstGeom>
        </p:spPr>
        <p:txBody>
          <a:bodyPr anchor="t" rtlCol="false" tIns="0" lIns="0" bIns="0" rIns="0">
            <a:spAutoFit/>
          </a:bodyPr>
          <a:lstStyle/>
          <a:p>
            <a:pPr>
              <a:lnSpc>
                <a:spcPts val="3490"/>
              </a:lnSpc>
            </a:pPr>
            <a:r>
              <a:rPr lang="en-US" sz="2493">
                <a:solidFill>
                  <a:srgbClr val="101010"/>
                </a:solidFill>
                <a:latin typeface="Montserrat"/>
              </a:rPr>
              <a:t>Web service hoạt động một cách độc lập không phụ thuộc bất kỳ ngôn ngữ nào. Các ứng dụng java, .net hoặc PHP… có thể giao tiếp với các ứng dụng khác thông qua Webservice.</a:t>
            </a:r>
          </a:p>
          <a:p>
            <a:pPr marL="0" indent="0" lvl="0">
              <a:lnSpc>
                <a:spcPts val="349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2005423" y="1105513"/>
            <a:ext cx="9317079" cy="2131994"/>
          </a:xfrm>
          <a:prstGeom prst="rect">
            <a:avLst/>
          </a:prstGeom>
        </p:spPr>
        <p:txBody>
          <a:bodyPr anchor="t" rtlCol="false" tIns="0" lIns="0" bIns="0" rIns="0">
            <a:spAutoFit/>
          </a:bodyPr>
          <a:lstStyle/>
          <a:p>
            <a:pPr algn="l" marL="0" indent="0" lvl="0">
              <a:lnSpc>
                <a:spcPts val="8419"/>
              </a:lnSpc>
              <a:spcBef>
                <a:spcPct val="0"/>
              </a:spcBef>
            </a:pPr>
            <a:r>
              <a:rPr lang="en-US" sz="7016">
                <a:solidFill>
                  <a:srgbClr val="101010"/>
                </a:solidFill>
                <a:latin typeface="Montserrat Bold"/>
              </a:rPr>
              <a:t>Phân loại Webservice</a:t>
            </a:r>
          </a:p>
        </p:txBody>
      </p:sp>
      <p:sp>
        <p:nvSpPr>
          <p:cNvPr name="Freeform 4" id="4"/>
          <p:cNvSpPr/>
          <p:nvPr/>
        </p:nvSpPr>
        <p:spPr>
          <a:xfrm flipH="false" flipV="false" rot="0">
            <a:off x="2451468" y="5453784"/>
            <a:ext cx="1335793" cy="1647279"/>
          </a:xfrm>
          <a:custGeom>
            <a:avLst/>
            <a:gdLst/>
            <a:ahLst/>
            <a:cxnLst/>
            <a:rect r="r" b="b" t="t" l="l"/>
            <a:pathLst>
              <a:path h="1647279" w="1335793">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08311" y="5453784"/>
            <a:ext cx="1738970" cy="1647279"/>
          </a:xfrm>
          <a:custGeom>
            <a:avLst/>
            <a:gdLst/>
            <a:ahLst/>
            <a:cxnLst/>
            <a:rect r="r" b="b" t="t" l="l"/>
            <a:pathLst>
              <a:path h="1647279" w="1738970">
                <a:moveTo>
                  <a:pt x="0" y="0"/>
                </a:moveTo>
                <a:lnTo>
                  <a:pt x="1738969" y="0"/>
                </a:lnTo>
                <a:lnTo>
                  <a:pt x="1738969" y="1647278"/>
                </a:lnTo>
                <a:lnTo>
                  <a:pt x="0" y="16472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005423" y="3475631"/>
            <a:ext cx="8782883" cy="720567"/>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Có nhiều loại WebService khác nhau, trong đó phổ biến nhất là RESTful API và SOAP</a:t>
            </a:r>
          </a:p>
        </p:txBody>
      </p:sp>
      <p:sp>
        <p:nvSpPr>
          <p:cNvPr name="TextBox 7" id="7"/>
          <p:cNvSpPr txBox="true"/>
          <p:nvPr/>
        </p:nvSpPr>
        <p:spPr>
          <a:xfrm rot="0">
            <a:off x="2005423" y="7329662"/>
            <a:ext cx="2227883" cy="789492"/>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Bold"/>
              </a:rPr>
              <a:t>SOAP Web Service</a:t>
            </a:r>
          </a:p>
        </p:txBody>
      </p:sp>
      <p:sp>
        <p:nvSpPr>
          <p:cNvPr name="TextBox 8" id="8"/>
          <p:cNvSpPr txBox="true"/>
          <p:nvPr/>
        </p:nvSpPr>
        <p:spPr>
          <a:xfrm rot="0">
            <a:off x="7663854" y="7332679"/>
            <a:ext cx="2227883" cy="792449"/>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Bold"/>
              </a:rPr>
              <a:t>RESTful Web Service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6366124" y="5713308"/>
            <a:ext cx="1991835" cy="1750254"/>
            <a:chOff x="0" y="0"/>
            <a:chExt cx="2374560" cy="2086560"/>
          </a:xfrm>
        </p:grpSpPr>
        <p:sp>
          <p:nvSpPr>
            <p:cNvPr name="Freeform 9" id="9"/>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482989" y="2580010"/>
            <a:ext cx="1758106" cy="1797363"/>
            <a:chOff x="0" y="0"/>
            <a:chExt cx="2095920" cy="2142720"/>
          </a:xfrm>
        </p:grpSpPr>
        <p:sp>
          <p:nvSpPr>
            <p:cNvPr name="Freeform 11" id="11"/>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12" id="12"/>
          <p:cNvSpPr txBox="true"/>
          <p:nvPr/>
        </p:nvSpPr>
        <p:spPr>
          <a:xfrm rot="0">
            <a:off x="937181" y="4367847"/>
            <a:ext cx="5310749" cy="1724025"/>
          </a:xfrm>
          <a:prstGeom prst="rect">
            <a:avLst/>
          </a:prstGeom>
        </p:spPr>
        <p:txBody>
          <a:bodyPr anchor="t" rtlCol="false" tIns="0" lIns="0" bIns="0" rIns="0">
            <a:spAutoFit/>
          </a:bodyPr>
          <a:lstStyle/>
          <a:p>
            <a:pPr algn="ctr" marL="0" indent="0" lvl="0">
              <a:lnSpc>
                <a:spcPts val="6809"/>
              </a:lnSpc>
              <a:spcBef>
                <a:spcPct val="0"/>
              </a:spcBef>
            </a:pPr>
            <a:r>
              <a:rPr lang="en-US" sz="5674">
                <a:solidFill>
                  <a:srgbClr val="FFFFFF"/>
                </a:solidFill>
                <a:latin typeface="Montserrat"/>
              </a:rPr>
              <a:t>SOAP Web Service</a:t>
            </a:r>
          </a:p>
        </p:txBody>
      </p:sp>
      <p:sp>
        <p:nvSpPr>
          <p:cNvPr name="TextBox 13" id="13"/>
          <p:cNvSpPr txBox="true"/>
          <p:nvPr/>
        </p:nvSpPr>
        <p:spPr>
          <a:xfrm rot="0">
            <a:off x="6701626" y="2936827"/>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14" id="14"/>
          <p:cNvSpPr txBox="true"/>
          <p:nvPr/>
        </p:nvSpPr>
        <p:spPr>
          <a:xfrm rot="0">
            <a:off x="8659576" y="2989712"/>
            <a:ext cx="4349125" cy="1387660"/>
          </a:xfrm>
          <a:prstGeom prst="rect">
            <a:avLst/>
          </a:prstGeom>
        </p:spPr>
        <p:txBody>
          <a:bodyPr anchor="t" rtlCol="false" tIns="0" lIns="0" bIns="0" rIns="0">
            <a:spAutoFit/>
          </a:bodyPr>
          <a:lstStyle/>
          <a:p>
            <a:pPr marL="0" indent="0" lvl="0">
              <a:lnSpc>
                <a:spcPts val="2789"/>
              </a:lnSpc>
              <a:spcBef>
                <a:spcPct val="0"/>
              </a:spcBef>
            </a:pPr>
            <a:r>
              <a:rPr lang="en-US" sz="1992">
                <a:solidFill>
                  <a:srgbClr val="101010"/>
                </a:solidFill>
                <a:latin typeface="Montserrat"/>
              </a:rPr>
              <a:t>SOAP là viết tắt của Simple Object Access Protocol. Nó là một giao thức dựa trên XML để truy cập các web service. </a:t>
            </a:r>
          </a:p>
        </p:txBody>
      </p:sp>
      <p:sp>
        <p:nvSpPr>
          <p:cNvPr name="TextBox 15" id="15"/>
          <p:cNvSpPr txBox="true"/>
          <p:nvPr/>
        </p:nvSpPr>
        <p:spPr>
          <a:xfrm rot="0">
            <a:off x="8837715" y="6202130"/>
            <a:ext cx="6985832" cy="2805081"/>
          </a:xfrm>
          <a:prstGeom prst="rect">
            <a:avLst/>
          </a:prstGeom>
        </p:spPr>
        <p:txBody>
          <a:bodyPr anchor="t" rtlCol="false" tIns="0" lIns="0" bIns="0" rIns="0">
            <a:spAutoFit/>
          </a:bodyPr>
          <a:lstStyle/>
          <a:p>
            <a:pPr>
              <a:lnSpc>
                <a:spcPts val="3751"/>
              </a:lnSpc>
              <a:spcBef>
                <a:spcPct val="0"/>
              </a:spcBef>
            </a:pPr>
            <a:r>
              <a:rPr lang="en-US" sz="2679">
                <a:solidFill>
                  <a:srgbClr val="101010"/>
                </a:solidFill>
                <a:latin typeface="Montserrat"/>
              </a:rPr>
              <a:t>SOAP là giao thức dựa trên XML. Đó là nền tảng độc lập và ngôn ngữ độc lập. Bằng cách sử dụng SOAP, bạn sẽ có thể tương tác với các ứng dụng ngôn ngữ lập trình khác. </a:t>
            </a:r>
          </a:p>
          <a:p>
            <a:pPr marL="0" indent="0" lvl="0">
              <a:lnSpc>
                <a:spcPts val="3751"/>
              </a:lnSpc>
              <a:spcBef>
                <a:spcPct val="0"/>
              </a:spcBef>
            </a:pPr>
          </a:p>
        </p:txBody>
      </p:sp>
      <p:sp>
        <p:nvSpPr>
          <p:cNvPr name="Freeform 16" id="16"/>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TextBox 17" id="17"/>
          <p:cNvSpPr txBox="true"/>
          <p:nvPr/>
        </p:nvSpPr>
        <p:spPr>
          <a:xfrm rot="0">
            <a:off x="6701626" y="6046572"/>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544190" y="2099288"/>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6762329" y="4268373"/>
            <a:ext cx="1991835" cy="1750254"/>
            <a:chOff x="0" y="0"/>
            <a:chExt cx="2374560" cy="2086560"/>
          </a:xfrm>
        </p:grpSpPr>
        <p:sp>
          <p:nvSpPr>
            <p:cNvPr name="Freeform 9" id="9"/>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077111" y="1577016"/>
            <a:ext cx="1758106" cy="1797363"/>
            <a:chOff x="0" y="0"/>
            <a:chExt cx="2095920" cy="2142720"/>
          </a:xfrm>
        </p:grpSpPr>
        <p:sp>
          <p:nvSpPr>
            <p:cNvPr name="Freeform 11" id="11"/>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12" id="12"/>
          <p:cNvSpPr txBox="true"/>
          <p:nvPr/>
        </p:nvSpPr>
        <p:spPr>
          <a:xfrm rot="0">
            <a:off x="928648" y="4535255"/>
            <a:ext cx="5310749" cy="1724025"/>
          </a:xfrm>
          <a:prstGeom prst="rect">
            <a:avLst/>
          </a:prstGeom>
        </p:spPr>
        <p:txBody>
          <a:bodyPr anchor="t" rtlCol="false" tIns="0" lIns="0" bIns="0" rIns="0">
            <a:spAutoFit/>
          </a:bodyPr>
          <a:lstStyle/>
          <a:p>
            <a:pPr algn="ctr" marL="0" indent="0" lvl="0">
              <a:lnSpc>
                <a:spcPts val="6809"/>
              </a:lnSpc>
              <a:spcBef>
                <a:spcPct val="0"/>
              </a:spcBef>
            </a:pPr>
            <a:r>
              <a:rPr lang="en-US" sz="5674">
                <a:solidFill>
                  <a:srgbClr val="FFFFFF"/>
                </a:solidFill>
                <a:latin typeface="Montserrat"/>
              </a:rPr>
              <a:t>RESTful Web Service</a:t>
            </a:r>
          </a:p>
        </p:txBody>
      </p:sp>
      <p:sp>
        <p:nvSpPr>
          <p:cNvPr name="TextBox 13" id="13"/>
          <p:cNvSpPr txBox="true"/>
          <p:nvPr/>
        </p:nvSpPr>
        <p:spPr>
          <a:xfrm rot="0">
            <a:off x="6295747" y="1933833"/>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14" id="14"/>
          <p:cNvSpPr txBox="true"/>
          <p:nvPr/>
        </p:nvSpPr>
        <p:spPr>
          <a:xfrm rot="0">
            <a:off x="8192994" y="1748530"/>
            <a:ext cx="4281959" cy="1783344"/>
          </a:xfrm>
          <a:prstGeom prst="rect">
            <a:avLst/>
          </a:prstGeom>
        </p:spPr>
        <p:txBody>
          <a:bodyPr anchor="t" rtlCol="false" tIns="0" lIns="0" bIns="0" rIns="0">
            <a:spAutoFit/>
          </a:bodyPr>
          <a:lstStyle/>
          <a:p>
            <a:pPr marL="0" indent="0" lvl="0">
              <a:lnSpc>
                <a:spcPts val="3573"/>
              </a:lnSpc>
              <a:spcBef>
                <a:spcPct val="0"/>
              </a:spcBef>
            </a:pPr>
            <a:r>
              <a:rPr lang="en-US" sz="2552">
                <a:solidFill>
                  <a:srgbClr val="101010"/>
                </a:solidFill>
                <a:latin typeface="Montserrat"/>
              </a:rPr>
              <a:t>Sử dụng giao thức HTTP và các phương thức HTTP (GET, POST, PUT, DELETE) để truyền tải dữ liệu.</a:t>
            </a:r>
          </a:p>
        </p:txBody>
      </p:sp>
      <p:sp>
        <p:nvSpPr>
          <p:cNvPr name="TextBox 15" id="15"/>
          <p:cNvSpPr txBox="true"/>
          <p:nvPr/>
        </p:nvSpPr>
        <p:spPr>
          <a:xfrm rot="0">
            <a:off x="9087539" y="4392466"/>
            <a:ext cx="4453630" cy="1866418"/>
          </a:xfrm>
          <a:prstGeom prst="rect">
            <a:avLst/>
          </a:prstGeom>
        </p:spPr>
        <p:txBody>
          <a:bodyPr anchor="t" rtlCol="false" tIns="0" lIns="0" bIns="0" rIns="0">
            <a:spAutoFit/>
          </a:bodyPr>
          <a:lstStyle/>
          <a:p>
            <a:pPr>
              <a:lnSpc>
                <a:spcPts val="3751"/>
              </a:lnSpc>
              <a:spcBef>
                <a:spcPct val="0"/>
              </a:spcBef>
            </a:pPr>
            <a:r>
              <a:rPr lang="en-US" sz="2679">
                <a:solidFill>
                  <a:srgbClr val="101010"/>
                </a:solidFill>
                <a:latin typeface="Montserrat"/>
              </a:rPr>
              <a:t>Dữ</a:t>
            </a:r>
            <a:r>
              <a:rPr lang="en-US" sz="2679" strike="noStrike" u="none">
                <a:solidFill>
                  <a:srgbClr val="101010"/>
                </a:solidFill>
                <a:latin typeface="Montserrat"/>
              </a:rPr>
              <a:t> liệu trả về ở nhiều dạng khác nhau: Plain Text, HTML, XML và JSON. </a:t>
            </a:r>
          </a:p>
          <a:p>
            <a:pPr marL="0" indent="0" lvl="0">
              <a:lnSpc>
                <a:spcPts val="3751"/>
              </a:lnSpc>
              <a:spcBef>
                <a:spcPct val="0"/>
              </a:spcBef>
            </a:pPr>
          </a:p>
        </p:txBody>
      </p:sp>
      <p:sp>
        <p:nvSpPr>
          <p:cNvPr name="Freeform 16" id="16"/>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TextBox 17" id="17"/>
          <p:cNvSpPr txBox="true"/>
          <p:nvPr/>
        </p:nvSpPr>
        <p:spPr>
          <a:xfrm rot="0">
            <a:off x="7173028" y="460163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grpSp>
        <p:nvGrpSpPr>
          <p:cNvPr name="Group 18" id="18"/>
          <p:cNvGrpSpPr/>
          <p:nvPr/>
        </p:nvGrpSpPr>
        <p:grpSpPr>
          <a:xfrm rot="0">
            <a:off x="5841609" y="6567173"/>
            <a:ext cx="1991835" cy="1750254"/>
            <a:chOff x="0" y="0"/>
            <a:chExt cx="2374560" cy="2086560"/>
          </a:xfrm>
        </p:grpSpPr>
        <p:sp>
          <p:nvSpPr>
            <p:cNvPr name="Freeform 19" id="19"/>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20" id="20"/>
          <p:cNvSpPr txBox="true"/>
          <p:nvPr/>
        </p:nvSpPr>
        <p:spPr>
          <a:xfrm rot="0">
            <a:off x="8493860" y="7119475"/>
            <a:ext cx="4453630" cy="1866418"/>
          </a:xfrm>
          <a:prstGeom prst="rect">
            <a:avLst/>
          </a:prstGeom>
        </p:spPr>
        <p:txBody>
          <a:bodyPr anchor="t" rtlCol="false" tIns="0" lIns="0" bIns="0" rIns="0">
            <a:spAutoFit/>
          </a:bodyPr>
          <a:lstStyle/>
          <a:p>
            <a:pPr>
              <a:lnSpc>
                <a:spcPts val="3751"/>
              </a:lnSpc>
              <a:spcBef>
                <a:spcPct val="0"/>
              </a:spcBef>
            </a:pPr>
            <a:r>
              <a:rPr lang="en-US" sz="2679">
                <a:solidFill>
                  <a:srgbClr val="101010"/>
                </a:solidFill>
                <a:latin typeface="Montserrat"/>
              </a:rPr>
              <a:t>REST là một kiểu kiến trúc không phải là một giao thức. </a:t>
            </a:r>
          </a:p>
          <a:p>
            <a:pPr marL="0" indent="0" lvl="0">
              <a:lnSpc>
                <a:spcPts val="3751"/>
              </a:lnSpc>
              <a:spcBef>
                <a:spcPct val="0"/>
              </a:spcBef>
            </a:pPr>
          </a:p>
        </p:txBody>
      </p:sp>
      <p:sp>
        <p:nvSpPr>
          <p:cNvPr name="TextBox 21" id="21"/>
          <p:cNvSpPr txBox="true"/>
          <p:nvPr/>
        </p:nvSpPr>
        <p:spPr>
          <a:xfrm rot="0">
            <a:off x="6239398" y="690043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6342677" y="-5040773"/>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sp>
        <p:nvSpPr>
          <p:cNvPr name="Freeform 3" id="3"/>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2971946" y="260084"/>
          <a:ext cx="13258616" cy="10521212"/>
        </p:xfrm>
        <a:graphic>
          <a:graphicData uri="http://schemas.openxmlformats.org/drawingml/2006/table">
            <a:tbl>
              <a:tblPr/>
              <a:tblGrid>
                <a:gridCol w="2259220"/>
                <a:gridCol w="5569458"/>
                <a:gridCol w="5429939"/>
              </a:tblGrid>
              <a:tr h="969166">
                <a:tc>
                  <a:txBody>
                    <a:bodyPr anchor="t" rtlCol="false"/>
                    <a:lstStyle/>
                    <a:p>
                      <a:pPr algn="ctr">
                        <a:lnSpc>
                          <a:spcPts val="3639"/>
                        </a:lnSpc>
                        <a:defRPr/>
                      </a:pP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3639"/>
                        </a:lnSpc>
                        <a:defRPr/>
                      </a:pPr>
                      <a:r>
                        <a:rPr lang="en-US" sz="2599">
                          <a:solidFill>
                            <a:srgbClr val="000000"/>
                          </a:solidFill>
                          <a:latin typeface="Open Sans Extra Bold Bold"/>
                        </a:rPr>
                        <a:t>SOAP Web Service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3639"/>
                        </a:lnSpc>
                        <a:defRPr/>
                      </a:pPr>
                      <a:r>
                        <a:rPr lang="en-US" sz="2599">
                          <a:solidFill>
                            <a:srgbClr val="000000"/>
                          </a:solidFill>
                          <a:latin typeface="Open Sans Extra Bold Bold"/>
                        </a:rPr>
                        <a:t>RESTful Web Service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r>
              <a:tr h="5334267">
                <a:tc>
                  <a:txBody>
                    <a:bodyPr anchor="t" rtlCol="false"/>
                    <a:lstStyle/>
                    <a:p>
                      <a:pPr algn="ctr">
                        <a:lnSpc>
                          <a:spcPts val="3639"/>
                        </a:lnSpc>
                        <a:defRPr/>
                      </a:pPr>
                      <a:r>
                        <a:rPr lang="en-US" sz="2599">
                          <a:solidFill>
                            <a:srgbClr val="000000"/>
                          </a:solidFill>
                          <a:latin typeface="Open Sans Extra Bold"/>
                        </a:rPr>
                        <a:t>ưu</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l" marL="474978" indent="-237489" lvl="1">
                        <a:lnSpc>
                          <a:spcPts val="3079"/>
                        </a:lnSpc>
                        <a:buFont typeface="Arial"/>
                        <a:buChar char="•"/>
                        <a:defRPr/>
                      </a:pPr>
                      <a:r>
                        <a:rPr lang="en-US" sz="2199">
                          <a:solidFill>
                            <a:srgbClr val="000000"/>
                          </a:solidFill>
                          <a:latin typeface="Open Sans Extra Bold"/>
                        </a:rPr>
                        <a:t>WS Security: SOAP định nghĩa bảo mật riêng của nó được gọi là WS Security.</a:t>
                      </a:r>
                      <a:endParaRPr lang="en-US" sz="1100"/>
                    </a:p>
                    <a:p>
                      <a:pPr marL="474978" indent="-237489" lvl="1">
                        <a:lnSpc>
                          <a:spcPts val="3079"/>
                        </a:lnSpc>
                        <a:buFont typeface="Arial"/>
                        <a:buChar char="•"/>
                      </a:pPr>
                      <a:r>
                        <a:rPr lang="en-US" sz="2199">
                          <a:solidFill>
                            <a:srgbClr val="000000"/>
                          </a:solidFill>
                          <a:latin typeface="Open Sans Extra Bold"/>
                        </a:rPr>
                        <a:t>Ngôn ngữ và nền tảng độc lập: các SOAP web service có thể được viết bằng bất kỳ ngôn ngữ lập trình nào và được thực thi trong bất kỳ nền tảng nào.</a:t>
                      </a:r>
                    </a:p>
                    <a:p>
                      <a:pPr algn="ctr">
                        <a:lnSpc>
                          <a:spcPts val="3079"/>
                        </a:lnSpc>
                      </a:pPr>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l" marL="453388" indent="-226694" lvl="1">
                        <a:lnSpc>
                          <a:spcPts val="2939"/>
                        </a:lnSpc>
                        <a:buFont typeface="Arial"/>
                        <a:buChar char="•"/>
                        <a:defRPr/>
                      </a:pPr>
                      <a:r>
                        <a:rPr lang="en-US" sz="2099">
                          <a:solidFill>
                            <a:srgbClr val="000000"/>
                          </a:solidFill>
                          <a:latin typeface="Open Sans Extra Bold"/>
                        </a:rPr>
                        <a:t>Nhanh: RESTful web service nhanh vì không có đặc tả nghiêm ngặt như SOAP. Nó chiếm ít băng thông và tài nguyên hơn.</a:t>
                      </a:r>
                      <a:endParaRPr lang="en-US" sz="1100"/>
                    </a:p>
                    <a:p>
                      <a:pPr marL="453388" indent="-226694" lvl="1">
                        <a:lnSpc>
                          <a:spcPts val="2939"/>
                        </a:lnSpc>
                        <a:buFont typeface="Arial"/>
                        <a:buChar char="•"/>
                      </a:pPr>
                      <a:r>
                        <a:rPr lang="en-US" sz="2099">
                          <a:solidFill>
                            <a:srgbClr val="000000"/>
                          </a:solidFill>
                          <a:latin typeface="Open Sans Extra Bold"/>
                        </a:rPr>
                        <a:t>Ngôn ngữ và nền tảng độc lập: RESTful web service có thể được viết bằng bất kỳ ngôn ngữ lập trình nào và được thực hiện trong bất kỳ nền tảng nào.</a:t>
                      </a:r>
                    </a:p>
                    <a:p>
                      <a:pPr marL="453388" indent="-226694" lvl="1">
                        <a:lnSpc>
                          <a:spcPts val="2939"/>
                        </a:lnSpc>
                        <a:buFont typeface="Arial"/>
                        <a:buChar char="•"/>
                      </a:pPr>
                      <a:r>
                        <a:rPr lang="en-US" sz="2099">
                          <a:solidFill>
                            <a:srgbClr val="000000"/>
                          </a:solidFill>
                          <a:latin typeface="Open Sans Extra Bold"/>
                        </a:rPr>
                        <a:t>Có thể sử dụng SOAP: RESTful web service có thể sử dụng các SOAP web servie khi thực hiện.</a:t>
                      </a:r>
                    </a:p>
                    <a:p>
                      <a:pPr>
                        <a:lnSpc>
                          <a:spcPts val="2939"/>
                        </a:lnSpc>
                      </a:pPr>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4217780">
                <a:tc>
                  <a:txBody>
                    <a:bodyPr anchor="t" rtlCol="false"/>
                    <a:lstStyle/>
                    <a:p>
                      <a:pPr algn="ctr">
                        <a:lnSpc>
                          <a:spcPts val="3639"/>
                        </a:lnSpc>
                        <a:defRPr/>
                      </a:pPr>
                      <a:r>
                        <a:rPr lang="en-US" sz="2599">
                          <a:solidFill>
                            <a:srgbClr val="000000"/>
                          </a:solidFill>
                          <a:latin typeface="Open Sans Extra Bold"/>
                        </a:rPr>
                        <a:t>Nhược</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l" marL="453388" indent="-226694" lvl="1">
                        <a:lnSpc>
                          <a:spcPts val="2939"/>
                        </a:lnSpc>
                        <a:buFont typeface="Arial"/>
                        <a:buChar char="•"/>
                        <a:defRPr/>
                      </a:pPr>
                      <a:r>
                        <a:rPr lang="en-US" sz="2099">
                          <a:solidFill>
                            <a:srgbClr val="000000"/>
                          </a:solidFill>
                          <a:latin typeface="Open Sans Extra Bold"/>
                        </a:rPr>
                        <a:t>Chậm: SOAP sử dụng định dạng XML phải được phân tích cú pháp. Các ứng dụng SOAP phải tuân theo nhiều tiêu chuẩn. Vì vậy, nó là chậm và chiếm nhiều băng thông và tài nguyên.</a:t>
                      </a:r>
                      <a:endParaRPr lang="en-US" sz="1100"/>
                    </a:p>
                    <a:p>
                      <a:pPr marL="453388" indent="-226694" lvl="1">
                        <a:lnSpc>
                          <a:spcPts val="2939"/>
                        </a:lnSpc>
                        <a:buFont typeface="Arial"/>
                        <a:buChar char="•"/>
                      </a:pPr>
                      <a:r>
                        <a:rPr lang="en-US" sz="2099">
                          <a:solidFill>
                            <a:srgbClr val="000000"/>
                          </a:solidFill>
                          <a:latin typeface="Open Sans Extra Bold"/>
                        </a:rPr>
                        <a:t>Phụ thuộc WSDL: SOAP sử dụng WSDL và không có bất kỳ cơ chế nào khác.</a:t>
                      </a:r>
                    </a:p>
                    <a:p>
                      <a:pPr algn="ctr">
                        <a:lnSpc>
                          <a:spcPts val="2659"/>
                        </a:lnSpc>
                      </a:pPr>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l" marL="474978" indent="-237489" lvl="1">
                        <a:lnSpc>
                          <a:spcPts val="3079"/>
                        </a:lnSpc>
                        <a:buFont typeface="Arial"/>
                        <a:buChar char="•"/>
                        <a:defRPr/>
                      </a:pPr>
                      <a:r>
                        <a:rPr lang="en-US" sz="2199">
                          <a:solidFill>
                            <a:srgbClr val="000000"/>
                          </a:solidFill>
                          <a:latin typeface="Open Sans Extra Bold"/>
                        </a:rPr>
                        <a:t>Bảo mật không tốt bằng SOAP</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2005423" y="1105513"/>
            <a:ext cx="9317079" cy="2131994"/>
          </a:xfrm>
          <a:prstGeom prst="rect">
            <a:avLst/>
          </a:prstGeom>
        </p:spPr>
        <p:txBody>
          <a:bodyPr anchor="t" rtlCol="false" tIns="0" lIns="0" bIns="0" rIns="0">
            <a:spAutoFit/>
          </a:bodyPr>
          <a:lstStyle/>
          <a:p>
            <a:pPr algn="l" marL="0" indent="0" lvl="0">
              <a:lnSpc>
                <a:spcPts val="8419"/>
              </a:lnSpc>
              <a:spcBef>
                <a:spcPct val="0"/>
              </a:spcBef>
            </a:pPr>
            <a:r>
              <a:rPr lang="en-US" sz="7016">
                <a:solidFill>
                  <a:srgbClr val="101010"/>
                </a:solidFill>
                <a:latin typeface="Montserrat Bold"/>
              </a:rPr>
              <a:t>Các thành phần của webservice</a:t>
            </a:r>
          </a:p>
        </p:txBody>
      </p:sp>
      <p:sp>
        <p:nvSpPr>
          <p:cNvPr name="Freeform 4" id="4"/>
          <p:cNvSpPr/>
          <p:nvPr/>
        </p:nvSpPr>
        <p:spPr>
          <a:xfrm flipH="false" flipV="false" rot="0">
            <a:off x="2451468" y="4630144"/>
            <a:ext cx="1335793" cy="1647279"/>
          </a:xfrm>
          <a:custGeom>
            <a:avLst/>
            <a:gdLst/>
            <a:ahLst/>
            <a:cxnLst/>
            <a:rect r="r" b="b" t="t" l="l"/>
            <a:pathLst>
              <a:path h="1647279" w="1335793">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05423" y="6710142"/>
            <a:ext cx="2227883" cy="390920"/>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a:rPr>
              <a:t>SOAP</a:t>
            </a:r>
          </a:p>
        </p:txBody>
      </p:sp>
      <p:sp>
        <p:nvSpPr>
          <p:cNvPr name="Freeform 6" id="6"/>
          <p:cNvSpPr/>
          <p:nvPr/>
        </p:nvSpPr>
        <p:spPr>
          <a:xfrm flipH="false" flipV="false" rot="0">
            <a:off x="5774215" y="4630144"/>
            <a:ext cx="1335793" cy="1647279"/>
          </a:xfrm>
          <a:custGeom>
            <a:avLst/>
            <a:gdLst/>
            <a:ahLst/>
            <a:cxnLst/>
            <a:rect r="r" b="b" t="t" l="l"/>
            <a:pathLst>
              <a:path h="1647279" w="1335793">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328170" y="6710142"/>
            <a:ext cx="2227883" cy="390920"/>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a:rPr>
              <a:t>UDDI</a:t>
            </a:r>
          </a:p>
        </p:txBody>
      </p:sp>
      <p:sp>
        <p:nvSpPr>
          <p:cNvPr name="Freeform 8" id="8"/>
          <p:cNvSpPr/>
          <p:nvPr/>
        </p:nvSpPr>
        <p:spPr>
          <a:xfrm flipH="false" flipV="false" rot="0">
            <a:off x="9269627" y="4610897"/>
            <a:ext cx="1335793" cy="1647279"/>
          </a:xfrm>
          <a:custGeom>
            <a:avLst/>
            <a:gdLst/>
            <a:ahLst/>
            <a:cxnLst/>
            <a:rect r="r" b="b" t="t" l="l"/>
            <a:pathLst>
              <a:path h="1647279" w="1335793">
                <a:moveTo>
                  <a:pt x="0" y="0"/>
                </a:moveTo>
                <a:lnTo>
                  <a:pt x="1335793" y="0"/>
                </a:lnTo>
                <a:lnTo>
                  <a:pt x="1335793" y="1647279"/>
                </a:lnTo>
                <a:lnTo>
                  <a:pt x="0" y="1647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8823582" y="6690895"/>
            <a:ext cx="2227883" cy="390920"/>
          </a:xfrm>
          <a:prstGeom prst="rect">
            <a:avLst/>
          </a:prstGeom>
        </p:spPr>
        <p:txBody>
          <a:bodyPr anchor="t" rtlCol="false" tIns="0" lIns="0" bIns="0" rIns="0">
            <a:spAutoFit/>
          </a:bodyPr>
          <a:lstStyle/>
          <a:p>
            <a:pPr algn="ctr" marL="0" indent="0" lvl="0">
              <a:lnSpc>
                <a:spcPts val="3209"/>
              </a:lnSpc>
              <a:spcBef>
                <a:spcPct val="0"/>
              </a:spcBef>
            </a:pPr>
            <a:r>
              <a:rPr lang="en-US" sz="2292">
                <a:solidFill>
                  <a:srgbClr val="000000"/>
                </a:solidFill>
                <a:latin typeface="Montserrat"/>
              </a:rPr>
              <a:t>WSDL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55487" y="877249"/>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7997550" y="2996133"/>
            <a:ext cx="1902465" cy="19024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7" id="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8" id="8"/>
          <p:cNvSpPr/>
          <p:nvPr/>
        </p:nvSpPr>
        <p:spPr>
          <a:xfrm flipH="false" flipV="false" rot="0">
            <a:off x="8300152" y="3298734"/>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020490" y="5143500"/>
            <a:ext cx="6247021" cy="4414507"/>
            <a:chOff x="0" y="0"/>
            <a:chExt cx="2916233" cy="2060779"/>
          </a:xfrm>
        </p:grpSpPr>
        <p:sp>
          <p:nvSpPr>
            <p:cNvPr name="Freeform 10" id="10"/>
            <p:cNvSpPr/>
            <p:nvPr/>
          </p:nvSpPr>
          <p:spPr>
            <a:xfrm flipH="false" flipV="false" rot="0">
              <a:off x="0" y="0"/>
              <a:ext cx="2916233" cy="2060779"/>
            </a:xfrm>
            <a:custGeom>
              <a:avLst/>
              <a:gdLst/>
              <a:ahLst/>
              <a:cxnLst/>
              <a:rect r="r" b="b" t="t" l="l"/>
              <a:pathLst>
                <a:path h="2060779" w="2916233">
                  <a:moveTo>
                    <a:pt x="28504" y="0"/>
                  </a:moveTo>
                  <a:lnTo>
                    <a:pt x="2887729" y="0"/>
                  </a:lnTo>
                  <a:cubicBezTo>
                    <a:pt x="2903471" y="0"/>
                    <a:pt x="2916233" y="12762"/>
                    <a:pt x="2916233" y="28504"/>
                  </a:cubicBezTo>
                  <a:lnTo>
                    <a:pt x="2916233" y="2032276"/>
                  </a:lnTo>
                  <a:cubicBezTo>
                    <a:pt x="2916233" y="2048018"/>
                    <a:pt x="2903471" y="2060779"/>
                    <a:pt x="2887729" y="2060779"/>
                  </a:cubicBezTo>
                  <a:lnTo>
                    <a:pt x="28504" y="2060779"/>
                  </a:lnTo>
                  <a:cubicBezTo>
                    <a:pt x="12762" y="2060779"/>
                    <a:pt x="0" y="2048018"/>
                    <a:pt x="0" y="2032276"/>
                  </a:cubicBezTo>
                  <a:lnTo>
                    <a:pt x="0" y="28504"/>
                  </a:lnTo>
                  <a:cubicBezTo>
                    <a:pt x="0" y="12762"/>
                    <a:pt x="12762" y="0"/>
                    <a:pt x="2850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47625"/>
              <a:ext cx="2916233" cy="2108404"/>
            </a:xfrm>
            <a:prstGeom prst="rect">
              <a:avLst/>
            </a:prstGeom>
          </p:spPr>
          <p:txBody>
            <a:bodyPr anchor="ctr" rtlCol="false" tIns="0" lIns="0" bIns="0" rIns="0"/>
            <a:lstStyle/>
            <a:p>
              <a:pPr algn="ctr">
                <a:lnSpc>
                  <a:spcPts val="3640"/>
                </a:lnSpc>
              </a:pPr>
            </a:p>
          </p:txBody>
        </p:sp>
      </p:grpSp>
      <p:grpSp>
        <p:nvGrpSpPr>
          <p:cNvPr name="Group 12" id="12"/>
          <p:cNvGrpSpPr/>
          <p:nvPr/>
        </p:nvGrpSpPr>
        <p:grpSpPr>
          <a:xfrm rot="0">
            <a:off x="6203095" y="5335236"/>
            <a:ext cx="5885512" cy="4031036"/>
            <a:chOff x="0" y="0"/>
            <a:chExt cx="2747474" cy="1881767"/>
          </a:xfrm>
        </p:grpSpPr>
        <p:sp>
          <p:nvSpPr>
            <p:cNvPr name="Freeform 13" id="13"/>
            <p:cNvSpPr/>
            <p:nvPr/>
          </p:nvSpPr>
          <p:spPr>
            <a:xfrm flipH="false" flipV="false" rot="0">
              <a:off x="0" y="0"/>
              <a:ext cx="2747474" cy="1881768"/>
            </a:xfrm>
            <a:custGeom>
              <a:avLst/>
              <a:gdLst/>
              <a:ahLst/>
              <a:cxnLst/>
              <a:rect r="r" b="b" t="t" l="l"/>
              <a:pathLst>
                <a:path h="1881768" w="2747474">
                  <a:moveTo>
                    <a:pt x="30255" y="0"/>
                  </a:moveTo>
                  <a:lnTo>
                    <a:pt x="2717219" y="0"/>
                  </a:lnTo>
                  <a:cubicBezTo>
                    <a:pt x="2725243" y="0"/>
                    <a:pt x="2732938" y="3188"/>
                    <a:pt x="2738612" y="8861"/>
                  </a:cubicBezTo>
                  <a:cubicBezTo>
                    <a:pt x="2744286" y="14535"/>
                    <a:pt x="2747474" y="22231"/>
                    <a:pt x="2747474" y="30255"/>
                  </a:cubicBezTo>
                  <a:lnTo>
                    <a:pt x="2747474" y="1851513"/>
                  </a:lnTo>
                  <a:cubicBezTo>
                    <a:pt x="2747474" y="1868222"/>
                    <a:pt x="2733928" y="1881768"/>
                    <a:pt x="2717219" y="1881768"/>
                  </a:cubicBezTo>
                  <a:lnTo>
                    <a:pt x="30255" y="1881768"/>
                  </a:lnTo>
                  <a:cubicBezTo>
                    <a:pt x="13545" y="1881768"/>
                    <a:pt x="0" y="1868222"/>
                    <a:pt x="0" y="1851513"/>
                  </a:cubicBezTo>
                  <a:lnTo>
                    <a:pt x="0" y="30255"/>
                  </a:lnTo>
                  <a:cubicBezTo>
                    <a:pt x="0" y="13545"/>
                    <a:pt x="13545" y="0"/>
                    <a:pt x="30255" y="0"/>
                  </a:cubicBezTo>
                  <a:close/>
                </a:path>
              </a:pathLst>
            </a:custGeom>
            <a:solidFill>
              <a:srgbClr val="FFFFFF"/>
            </a:solidFill>
            <a:ln cap="rnd">
              <a:noFill/>
              <a:prstDash val="solid"/>
              <a:round/>
            </a:ln>
          </p:spPr>
        </p:sp>
        <p:sp>
          <p:nvSpPr>
            <p:cNvPr name="TextBox 14" id="14"/>
            <p:cNvSpPr txBox="true"/>
            <p:nvPr/>
          </p:nvSpPr>
          <p:spPr>
            <a:xfrm>
              <a:off x="0" y="-47625"/>
              <a:ext cx="2747474" cy="1929392"/>
            </a:xfrm>
            <a:prstGeom prst="rect">
              <a:avLst/>
            </a:prstGeom>
          </p:spPr>
          <p:txBody>
            <a:bodyPr anchor="ctr" rtlCol="false" tIns="0" lIns="0" bIns="0" rIns="0"/>
            <a:lstStyle/>
            <a:p>
              <a:pPr algn="ctr">
                <a:lnSpc>
                  <a:spcPts val="3640"/>
                </a:lnSpc>
              </a:pPr>
            </a:p>
          </p:txBody>
        </p:sp>
      </p:grpSp>
      <p:sp>
        <p:nvSpPr>
          <p:cNvPr name="TextBox 15" id="15"/>
          <p:cNvSpPr txBox="true"/>
          <p:nvPr/>
        </p:nvSpPr>
        <p:spPr>
          <a:xfrm rot="0">
            <a:off x="3422550" y="136024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a:rPr>
              <a:t>SOAP</a:t>
            </a:r>
          </a:p>
        </p:txBody>
      </p:sp>
      <p:sp>
        <p:nvSpPr>
          <p:cNvPr name="TextBox 16" id="16"/>
          <p:cNvSpPr txBox="true"/>
          <p:nvPr/>
        </p:nvSpPr>
        <p:spPr>
          <a:xfrm rot="0">
            <a:off x="6395829" y="5581650"/>
            <a:ext cx="5409609" cy="2528729"/>
          </a:xfrm>
          <a:prstGeom prst="rect">
            <a:avLst/>
          </a:prstGeom>
        </p:spPr>
        <p:txBody>
          <a:bodyPr anchor="t" rtlCol="false" tIns="0" lIns="0" bIns="0" rIns="0">
            <a:spAutoFit/>
          </a:bodyPr>
          <a:lstStyle/>
          <a:p>
            <a:pPr algn="ctr">
              <a:lnSpc>
                <a:spcPts val="2913"/>
              </a:lnSpc>
            </a:pPr>
            <a:r>
              <a:rPr lang="en-US" sz="2081">
                <a:solidFill>
                  <a:srgbClr val="000000"/>
                </a:solidFill>
                <a:latin typeface="Montserrat Bold"/>
              </a:rPr>
              <a:t>Là viết tắt của Simple Object Access Protocol – giao thức truy cập đối tượng đơn giản: SOAP là một giao thức dựa trên XML đơn giản cho phép các ứng dụng trao đổi thông tin qua HTTP.</a:t>
            </a:r>
          </a:p>
          <a:p>
            <a:pPr algn="ctr" marL="0" indent="0" lvl="0">
              <a:lnSpc>
                <a:spcPts val="2913"/>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81577" y="837637"/>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7997550" y="2996133"/>
            <a:ext cx="1902465" cy="19024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7" id="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8" id="8"/>
          <p:cNvSpPr/>
          <p:nvPr/>
        </p:nvSpPr>
        <p:spPr>
          <a:xfrm flipH="false" flipV="false" rot="0">
            <a:off x="8300152" y="3298734"/>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020490" y="5143500"/>
            <a:ext cx="6247021" cy="4414507"/>
            <a:chOff x="0" y="0"/>
            <a:chExt cx="2916233" cy="2060779"/>
          </a:xfrm>
        </p:grpSpPr>
        <p:sp>
          <p:nvSpPr>
            <p:cNvPr name="Freeform 10" id="10"/>
            <p:cNvSpPr/>
            <p:nvPr/>
          </p:nvSpPr>
          <p:spPr>
            <a:xfrm flipH="false" flipV="false" rot="0">
              <a:off x="0" y="0"/>
              <a:ext cx="2916233" cy="2060779"/>
            </a:xfrm>
            <a:custGeom>
              <a:avLst/>
              <a:gdLst/>
              <a:ahLst/>
              <a:cxnLst/>
              <a:rect r="r" b="b" t="t" l="l"/>
              <a:pathLst>
                <a:path h="2060779" w="2916233">
                  <a:moveTo>
                    <a:pt x="28504" y="0"/>
                  </a:moveTo>
                  <a:lnTo>
                    <a:pt x="2887729" y="0"/>
                  </a:lnTo>
                  <a:cubicBezTo>
                    <a:pt x="2903471" y="0"/>
                    <a:pt x="2916233" y="12762"/>
                    <a:pt x="2916233" y="28504"/>
                  </a:cubicBezTo>
                  <a:lnTo>
                    <a:pt x="2916233" y="2032276"/>
                  </a:lnTo>
                  <a:cubicBezTo>
                    <a:pt x="2916233" y="2048018"/>
                    <a:pt x="2903471" y="2060779"/>
                    <a:pt x="2887729" y="2060779"/>
                  </a:cubicBezTo>
                  <a:lnTo>
                    <a:pt x="28504" y="2060779"/>
                  </a:lnTo>
                  <a:cubicBezTo>
                    <a:pt x="12762" y="2060779"/>
                    <a:pt x="0" y="2048018"/>
                    <a:pt x="0" y="2032276"/>
                  </a:cubicBezTo>
                  <a:lnTo>
                    <a:pt x="0" y="28504"/>
                  </a:lnTo>
                  <a:cubicBezTo>
                    <a:pt x="0" y="12762"/>
                    <a:pt x="12762" y="0"/>
                    <a:pt x="2850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47625"/>
              <a:ext cx="2916233" cy="2108404"/>
            </a:xfrm>
            <a:prstGeom prst="rect">
              <a:avLst/>
            </a:prstGeom>
          </p:spPr>
          <p:txBody>
            <a:bodyPr anchor="ctr" rtlCol="false" tIns="0" lIns="0" bIns="0" rIns="0"/>
            <a:lstStyle/>
            <a:p>
              <a:pPr algn="ctr">
                <a:lnSpc>
                  <a:spcPts val="3640"/>
                </a:lnSpc>
              </a:pPr>
            </a:p>
          </p:txBody>
        </p:sp>
      </p:grpSp>
      <p:grpSp>
        <p:nvGrpSpPr>
          <p:cNvPr name="Group 12" id="12"/>
          <p:cNvGrpSpPr/>
          <p:nvPr/>
        </p:nvGrpSpPr>
        <p:grpSpPr>
          <a:xfrm rot="0">
            <a:off x="6203095" y="5335236"/>
            <a:ext cx="5885512" cy="4031036"/>
            <a:chOff x="0" y="0"/>
            <a:chExt cx="2747474" cy="1881767"/>
          </a:xfrm>
        </p:grpSpPr>
        <p:sp>
          <p:nvSpPr>
            <p:cNvPr name="Freeform 13" id="13"/>
            <p:cNvSpPr/>
            <p:nvPr/>
          </p:nvSpPr>
          <p:spPr>
            <a:xfrm flipH="false" flipV="false" rot="0">
              <a:off x="0" y="0"/>
              <a:ext cx="2747474" cy="1881768"/>
            </a:xfrm>
            <a:custGeom>
              <a:avLst/>
              <a:gdLst/>
              <a:ahLst/>
              <a:cxnLst/>
              <a:rect r="r" b="b" t="t" l="l"/>
              <a:pathLst>
                <a:path h="1881768" w="2747474">
                  <a:moveTo>
                    <a:pt x="30255" y="0"/>
                  </a:moveTo>
                  <a:lnTo>
                    <a:pt x="2717219" y="0"/>
                  </a:lnTo>
                  <a:cubicBezTo>
                    <a:pt x="2725243" y="0"/>
                    <a:pt x="2732938" y="3188"/>
                    <a:pt x="2738612" y="8861"/>
                  </a:cubicBezTo>
                  <a:cubicBezTo>
                    <a:pt x="2744286" y="14535"/>
                    <a:pt x="2747474" y="22231"/>
                    <a:pt x="2747474" y="30255"/>
                  </a:cubicBezTo>
                  <a:lnTo>
                    <a:pt x="2747474" y="1851513"/>
                  </a:lnTo>
                  <a:cubicBezTo>
                    <a:pt x="2747474" y="1868222"/>
                    <a:pt x="2733928" y="1881768"/>
                    <a:pt x="2717219" y="1881768"/>
                  </a:cubicBezTo>
                  <a:lnTo>
                    <a:pt x="30255" y="1881768"/>
                  </a:lnTo>
                  <a:cubicBezTo>
                    <a:pt x="13545" y="1881768"/>
                    <a:pt x="0" y="1868222"/>
                    <a:pt x="0" y="1851513"/>
                  </a:cubicBezTo>
                  <a:lnTo>
                    <a:pt x="0" y="30255"/>
                  </a:lnTo>
                  <a:cubicBezTo>
                    <a:pt x="0" y="13545"/>
                    <a:pt x="13545" y="0"/>
                    <a:pt x="30255" y="0"/>
                  </a:cubicBezTo>
                  <a:close/>
                </a:path>
              </a:pathLst>
            </a:custGeom>
            <a:solidFill>
              <a:srgbClr val="FFFFFF"/>
            </a:solidFill>
            <a:ln cap="rnd">
              <a:noFill/>
              <a:prstDash val="solid"/>
              <a:round/>
            </a:ln>
          </p:spPr>
        </p:sp>
        <p:sp>
          <p:nvSpPr>
            <p:cNvPr name="TextBox 14" id="14"/>
            <p:cNvSpPr txBox="true"/>
            <p:nvPr/>
          </p:nvSpPr>
          <p:spPr>
            <a:xfrm>
              <a:off x="0" y="-47625"/>
              <a:ext cx="2747474" cy="1929392"/>
            </a:xfrm>
            <a:prstGeom prst="rect">
              <a:avLst/>
            </a:prstGeom>
          </p:spPr>
          <p:txBody>
            <a:bodyPr anchor="ctr" rtlCol="false" tIns="0" lIns="0" bIns="0" rIns="0"/>
            <a:lstStyle/>
            <a:p>
              <a:pPr algn="ctr">
                <a:lnSpc>
                  <a:spcPts val="3640"/>
                </a:lnSpc>
              </a:pPr>
            </a:p>
          </p:txBody>
        </p:sp>
      </p:grpSp>
      <p:sp>
        <p:nvSpPr>
          <p:cNvPr name="TextBox 15" id="15"/>
          <p:cNvSpPr txBox="true"/>
          <p:nvPr/>
        </p:nvSpPr>
        <p:spPr>
          <a:xfrm rot="0">
            <a:off x="3422550" y="136024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a:rPr>
              <a:t>UDDI</a:t>
            </a:r>
          </a:p>
        </p:txBody>
      </p:sp>
      <p:sp>
        <p:nvSpPr>
          <p:cNvPr name="TextBox 16" id="16"/>
          <p:cNvSpPr txBox="true"/>
          <p:nvPr/>
        </p:nvSpPr>
        <p:spPr>
          <a:xfrm rot="0">
            <a:off x="6395829" y="5581650"/>
            <a:ext cx="5409609" cy="1438663"/>
          </a:xfrm>
          <a:prstGeom prst="rect">
            <a:avLst/>
          </a:prstGeom>
        </p:spPr>
        <p:txBody>
          <a:bodyPr anchor="t" rtlCol="false" tIns="0" lIns="0" bIns="0" rIns="0">
            <a:spAutoFit/>
          </a:bodyPr>
          <a:lstStyle/>
          <a:p>
            <a:pPr algn="ctr">
              <a:lnSpc>
                <a:spcPts val="2913"/>
              </a:lnSpc>
            </a:pPr>
            <a:r>
              <a:rPr lang="en-US" sz="2081">
                <a:solidFill>
                  <a:srgbClr val="000000"/>
                </a:solidFill>
                <a:latin typeface="Montserrat Bold"/>
              </a:rPr>
              <a:t>UDDI là một tiêu chuẩn để chỉ định, xuất bản và khám phá các dịch vụ trực tuyến của nhà cung cấp dịch vụ. </a:t>
            </a:r>
          </a:p>
          <a:p>
            <a:pPr algn="ctr" marL="0" indent="0" lvl="0">
              <a:lnSpc>
                <a:spcPts val="2913"/>
              </a:lnSpc>
              <a:spcBef>
                <a:spcPct val="0"/>
              </a:spcBef>
            </a:pPr>
          </a:p>
        </p:txBody>
      </p:sp>
      <p:sp>
        <p:nvSpPr>
          <p:cNvPr name="TextBox 17" id="17"/>
          <p:cNvSpPr txBox="true"/>
          <p:nvPr/>
        </p:nvSpPr>
        <p:spPr>
          <a:xfrm rot="0">
            <a:off x="6441047" y="7312654"/>
            <a:ext cx="5409609" cy="2165374"/>
          </a:xfrm>
          <a:prstGeom prst="rect">
            <a:avLst/>
          </a:prstGeom>
        </p:spPr>
        <p:txBody>
          <a:bodyPr anchor="t" rtlCol="false" tIns="0" lIns="0" bIns="0" rIns="0">
            <a:spAutoFit/>
          </a:bodyPr>
          <a:lstStyle/>
          <a:p>
            <a:pPr algn="ctr">
              <a:lnSpc>
                <a:spcPts val="2913"/>
              </a:lnSpc>
            </a:pPr>
            <a:r>
              <a:rPr lang="en-US" sz="2081">
                <a:solidFill>
                  <a:srgbClr val="000000"/>
                </a:solidFill>
                <a:latin typeface="Montserrat Bold"/>
              </a:rPr>
              <a:t>UDDI cung cấp một kho lưu trữ nơi các tệp WSDL có thể được lưu trữ để ứng dụng khách có thể khám phá tệp WSDL để tìm hiểu về các hành động khác nhau mà Web Service cung cấp.</a:t>
            </a:r>
          </a:p>
          <a:p>
            <a:pPr algn="ctr" marL="0" indent="0" lvl="0">
              <a:lnSpc>
                <a:spcPts val="2913"/>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55487" y="877249"/>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7997550" y="2996133"/>
            <a:ext cx="1902465" cy="19024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7" id="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8" id="8"/>
          <p:cNvSpPr/>
          <p:nvPr/>
        </p:nvSpPr>
        <p:spPr>
          <a:xfrm flipH="false" flipV="false" rot="0">
            <a:off x="8300152" y="3298734"/>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020490" y="5143500"/>
            <a:ext cx="6247021" cy="4414507"/>
            <a:chOff x="0" y="0"/>
            <a:chExt cx="2916233" cy="2060779"/>
          </a:xfrm>
        </p:grpSpPr>
        <p:sp>
          <p:nvSpPr>
            <p:cNvPr name="Freeform 10" id="10"/>
            <p:cNvSpPr/>
            <p:nvPr/>
          </p:nvSpPr>
          <p:spPr>
            <a:xfrm flipH="false" flipV="false" rot="0">
              <a:off x="0" y="0"/>
              <a:ext cx="2916233" cy="2060779"/>
            </a:xfrm>
            <a:custGeom>
              <a:avLst/>
              <a:gdLst/>
              <a:ahLst/>
              <a:cxnLst/>
              <a:rect r="r" b="b" t="t" l="l"/>
              <a:pathLst>
                <a:path h="2060779" w="2916233">
                  <a:moveTo>
                    <a:pt x="28504" y="0"/>
                  </a:moveTo>
                  <a:lnTo>
                    <a:pt x="2887729" y="0"/>
                  </a:lnTo>
                  <a:cubicBezTo>
                    <a:pt x="2903471" y="0"/>
                    <a:pt x="2916233" y="12762"/>
                    <a:pt x="2916233" y="28504"/>
                  </a:cubicBezTo>
                  <a:lnTo>
                    <a:pt x="2916233" y="2032276"/>
                  </a:lnTo>
                  <a:cubicBezTo>
                    <a:pt x="2916233" y="2048018"/>
                    <a:pt x="2903471" y="2060779"/>
                    <a:pt x="2887729" y="2060779"/>
                  </a:cubicBezTo>
                  <a:lnTo>
                    <a:pt x="28504" y="2060779"/>
                  </a:lnTo>
                  <a:cubicBezTo>
                    <a:pt x="12762" y="2060779"/>
                    <a:pt x="0" y="2048018"/>
                    <a:pt x="0" y="2032276"/>
                  </a:cubicBezTo>
                  <a:lnTo>
                    <a:pt x="0" y="28504"/>
                  </a:lnTo>
                  <a:cubicBezTo>
                    <a:pt x="0" y="12762"/>
                    <a:pt x="12762" y="0"/>
                    <a:pt x="2850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47625"/>
              <a:ext cx="2916233" cy="2108404"/>
            </a:xfrm>
            <a:prstGeom prst="rect">
              <a:avLst/>
            </a:prstGeom>
          </p:spPr>
          <p:txBody>
            <a:bodyPr anchor="ctr" rtlCol="false" tIns="0" lIns="0" bIns="0" rIns="0"/>
            <a:lstStyle/>
            <a:p>
              <a:pPr algn="ctr">
                <a:lnSpc>
                  <a:spcPts val="3640"/>
                </a:lnSpc>
              </a:pPr>
            </a:p>
          </p:txBody>
        </p:sp>
      </p:grpSp>
      <p:grpSp>
        <p:nvGrpSpPr>
          <p:cNvPr name="Group 12" id="12"/>
          <p:cNvGrpSpPr/>
          <p:nvPr/>
        </p:nvGrpSpPr>
        <p:grpSpPr>
          <a:xfrm rot="0">
            <a:off x="6203095" y="5335236"/>
            <a:ext cx="5885512" cy="4031036"/>
            <a:chOff x="0" y="0"/>
            <a:chExt cx="2747474" cy="1881767"/>
          </a:xfrm>
        </p:grpSpPr>
        <p:sp>
          <p:nvSpPr>
            <p:cNvPr name="Freeform 13" id="13"/>
            <p:cNvSpPr/>
            <p:nvPr/>
          </p:nvSpPr>
          <p:spPr>
            <a:xfrm flipH="false" flipV="false" rot="0">
              <a:off x="0" y="0"/>
              <a:ext cx="2747474" cy="1881768"/>
            </a:xfrm>
            <a:custGeom>
              <a:avLst/>
              <a:gdLst/>
              <a:ahLst/>
              <a:cxnLst/>
              <a:rect r="r" b="b" t="t" l="l"/>
              <a:pathLst>
                <a:path h="1881768" w="2747474">
                  <a:moveTo>
                    <a:pt x="30255" y="0"/>
                  </a:moveTo>
                  <a:lnTo>
                    <a:pt x="2717219" y="0"/>
                  </a:lnTo>
                  <a:cubicBezTo>
                    <a:pt x="2725243" y="0"/>
                    <a:pt x="2732938" y="3188"/>
                    <a:pt x="2738612" y="8861"/>
                  </a:cubicBezTo>
                  <a:cubicBezTo>
                    <a:pt x="2744286" y="14535"/>
                    <a:pt x="2747474" y="22231"/>
                    <a:pt x="2747474" y="30255"/>
                  </a:cubicBezTo>
                  <a:lnTo>
                    <a:pt x="2747474" y="1851513"/>
                  </a:lnTo>
                  <a:cubicBezTo>
                    <a:pt x="2747474" y="1868222"/>
                    <a:pt x="2733928" y="1881768"/>
                    <a:pt x="2717219" y="1881768"/>
                  </a:cubicBezTo>
                  <a:lnTo>
                    <a:pt x="30255" y="1881768"/>
                  </a:lnTo>
                  <a:cubicBezTo>
                    <a:pt x="13545" y="1881768"/>
                    <a:pt x="0" y="1868222"/>
                    <a:pt x="0" y="1851513"/>
                  </a:cubicBezTo>
                  <a:lnTo>
                    <a:pt x="0" y="30255"/>
                  </a:lnTo>
                  <a:cubicBezTo>
                    <a:pt x="0" y="13545"/>
                    <a:pt x="13545" y="0"/>
                    <a:pt x="30255" y="0"/>
                  </a:cubicBezTo>
                  <a:close/>
                </a:path>
              </a:pathLst>
            </a:custGeom>
            <a:solidFill>
              <a:srgbClr val="FFFFFF"/>
            </a:solidFill>
            <a:ln cap="rnd">
              <a:noFill/>
              <a:prstDash val="solid"/>
              <a:round/>
            </a:ln>
          </p:spPr>
        </p:sp>
        <p:sp>
          <p:nvSpPr>
            <p:cNvPr name="TextBox 14" id="14"/>
            <p:cNvSpPr txBox="true"/>
            <p:nvPr/>
          </p:nvSpPr>
          <p:spPr>
            <a:xfrm>
              <a:off x="0" y="-47625"/>
              <a:ext cx="2747474" cy="1929392"/>
            </a:xfrm>
            <a:prstGeom prst="rect">
              <a:avLst/>
            </a:prstGeom>
          </p:spPr>
          <p:txBody>
            <a:bodyPr anchor="ctr" rtlCol="false" tIns="0" lIns="0" bIns="0" rIns="0"/>
            <a:lstStyle/>
            <a:p>
              <a:pPr algn="ctr">
                <a:lnSpc>
                  <a:spcPts val="3640"/>
                </a:lnSpc>
              </a:pPr>
            </a:p>
          </p:txBody>
        </p:sp>
      </p:grpSp>
      <p:sp>
        <p:nvSpPr>
          <p:cNvPr name="TextBox 15" id="15"/>
          <p:cNvSpPr txBox="true"/>
          <p:nvPr/>
        </p:nvSpPr>
        <p:spPr>
          <a:xfrm rot="0">
            <a:off x="3422550" y="136024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a:rPr>
              <a:t>WSDL</a:t>
            </a:r>
          </a:p>
        </p:txBody>
      </p:sp>
      <p:sp>
        <p:nvSpPr>
          <p:cNvPr name="TextBox 16" id="16"/>
          <p:cNvSpPr txBox="true"/>
          <p:nvPr/>
        </p:nvSpPr>
        <p:spPr>
          <a:xfrm rot="0">
            <a:off x="6395829" y="5581650"/>
            <a:ext cx="5409609" cy="2528729"/>
          </a:xfrm>
          <a:prstGeom prst="rect">
            <a:avLst/>
          </a:prstGeom>
        </p:spPr>
        <p:txBody>
          <a:bodyPr anchor="t" rtlCol="false" tIns="0" lIns="0" bIns="0" rIns="0">
            <a:spAutoFit/>
          </a:bodyPr>
          <a:lstStyle/>
          <a:p>
            <a:pPr algn="ctr">
              <a:lnSpc>
                <a:spcPts val="2913"/>
              </a:lnSpc>
            </a:pPr>
            <a:r>
              <a:rPr lang="en-US" sz="2081">
                <a:solidFill>
                  <a:srgbClr val="000000"/>
                </a:solidFill>
                <a:latin typeface="Montserrat Bold"/>
              </a:rPr>
              <a:t>File WSDL là một file dựa trên XML, cho client biết về những gì Web Service làm. Bằng cách sử dụng WSDL document, ứng dụng client có thể biết được vị trí cũng như cách sử dụng Web Service là gì.</a:t>
            </a:r>
          </a:p>
          <a:p>
            <a:pPr algn="ctr" marL="0" indent="0" lvl="0">
              <a:lnSpc>
                <a:spcPts val="2913"/>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4005598" y="4559697"/>
            <a:ext cx="10837236" cy="1799488"/>
          </a:xfrm>
          <a:prstGeom prst="rect">
            <a:avLst/>
          </a:prstGeom>
        </p:spPr>
        <p:txBody>
          <a:bodyPr anchor="t" rtlCol="false" tIns="0" lIns="0" bIns="0" rIns="0">
            <a:spAutoFit/>
          </a:bodyPr>
          <a:lstStyle/>
          <a:p>
            <a:pPr>
              <a:lnSpc>
                <a:spcPts val="14740"/>
              </a:lnSpc>
            </a:pPr>
            <a:r>
              <a:rPr lang="en-US" sz="10529">
                <a:solidFill>
                  <a:srgbClr val="FFFFFF"/>
                </a:solidFill>
                <a:latin typeface="Montserrat Ultra-Bold"/>
              </a:rPr>
              <a:t>Firebase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59193" y="-1043940"/>
            <a:ext cx="5366128" cy="5017329"/>
          </a:xfrm>
          <a:custGeom>
            <a:avLst/>
            <a:gdLst/>
            <a:ahLst/>
            <a:cxnLst/>
            <a:rect r="r" b="b" t="t" l="l"/>
            <a:pathLst>
              <a:path h="5017329" w="5366128">
                <a:moveTo>
                  <a:pt x="0" y="0"/>
                </a:moveTo>
                <a:lnTo>
                  <a:pt x="5366128" y="0"/>
                </a:lnTo>
                <a:lnTo>
                  <a:pt x="5366128" y="5017330"/>
                </a:lnTo>
                <a:lnTo>
                  <a:pt x="0" y="5017330"/>
                </a:lnTo>
                <a:lnTo>
                  <a:pt x="0" y="0"/>
                </a:lnTo>
                <a:close/>
              </a:path>
            </a:pathLst>
          </a:custGeom>
          <a:blipFill>
            <a:blip r:embed="rId8"/>
            <a:stretch>
              <a:fillRect l="0" t="0" r="0" b="0"/>
            </a:stretch>
          </a:blipFill>
        </p:spPr>
      </p:sp>
      <p:sp>
        <p:nvSpPr>
          <p:cNvPr name="TextBox 6" id="6"/>
          <p:cNvSpPr txBox="true"/>
          <p:nvPr/>
        </p:nvSpPr>
        <p:spPr>
          <a:xfrm rot="0">
            <a:off x="723871" y="3987910"/>
            <a:ext cx="8148349" cy="3400103"/>
          </a:xfrm>
          <a:prstGeom prst="rect">
            <a:avLst/>
          </a:prstGeom>
        </p:spPr>
        <p:txBody>
          <a:bodyPr anchor="t" rtlCol="false" tIns="0" lIns="0" bIns="0" rIns="0">
            <a:spAutoFit/>
          </a:bodyPr>
          <a:lstStyle/>
          <a:p>
            <a:pPr>
              <a:lnSpc>
                <a:spcPts val="13667"/>
              </a:lnSpc>
            </a:pPr>
            <a:r>
              <a:rPr lang="en-US" sz="9762">
                <a:solidFill>
                  <a:srgbClr val="FFFFFF"/>
                </a:solidFill>
                <a:latin typeface="Montserrat Ultra-Bold"/>
              </a:rPr>
              <a:t>Nguồn tham khảo</a:t>
            </a:r>
          </a:p>
        </p:txBody>
      </p:sp>
      <p:sp>
        <p:nvSpPr>
          <p:cNvPr name="TextBox 7" id="7"/>
          <p:cNvSpPr txBox="true"/>
          <p:nvPr/>
        </p:nvSpPr>
        <p:spPr>
          <a:xfrm rot="0">
            <a:off x="6893791" y="4424927"/>
            <a:ext cx="11394209" cy="413870"/>
          </a:xfrm>
          <a:prstGeom prst="rect">
            <a:avLst/>
          </a:prstGeom>
        </p:spPr>
        <p:txBody>
          <a:bodyPr anchor="t" rtlCol="false" tIns="0" lIns="0" bIns="0" rIns="0">
            <a:spAutoFit/>
          </a:bodyPr>
          <a:lstStyle/>
          <a:p>
            <a:pPr>
              <a:lnSpc>
                <a:spcPts val="3438"/>
              </a:lnSpc>
              <a:spcBef>
                <a:spcPct val="0"/>
              </a:spcBef>
            </a:pPr>
            <a:r>
              <a:rPr lang="en-US" sz="2455" u="sng">
                <a:solidFill>
                  <a:srgbClr val="FFFFFF"/>
                </a:solidFill>
                <a:latin typeface="Montserrat"/>
                <a:hlinkClick r:id="rId9" tooltip="https://aws.amazon.com/vi/compare/the-difference-between-soap-rest/"/>
              </a:rPr>
              <a:t>https://aws.amazon.com/vi/compare/the-difference-between-soap-rest/</a:t>
            </a:r>
          </a:p>
        </p:txBody>
      </p:sp>
      <p:sp>
        <p:nvSpPr>
          <p:cNvPr name="TextBox 8" id="8"/>
          <p:cNvSpPr txBox="true"/>
          <p:nvPr/>
        </p:nvSpPr>
        <p:spPr>
          <a:xfrm rot="0">
            <a:off x="6885434" y="5330341"/>
            <a:ext cx="10373866" cy="413870"/>
          </a:xfrm>
          <a:prstGeom prst="rect">
            <a:avLst/>
          </a:prstGeom>
        </p:spPr>
        <p:txBody>
          <a:bodyPr anchor="t" rtlCol="false" tIns="0" lIns="0" bIns="0" rIns="0">
            <a:spAutoFit/>
          </a:bodyPr>
          <a:lstStyle/>
          <a:p>
            <a:pPr>
              <a:lnSpc>
                <a:spcPts val="3438"/>
              </a:lnSpc>
              <a:spcBef>
                <a:spcPct val="0"/>
              </a:spcBef>
            </a:pPr>
            <a:r>
              <a:rPr lang="en-US" sz="2455" u="sng">
                <a:solidFill>
                  <a:srgbClr val="FFFFFF"/>
                </a:solidFill>
                <a:latin typeface="Montserrat"/>
                <a:hlinkClick r:id="rId10" tooltip="https://viettuts.vn/web-service/web-service-la-gi#goto-h2-2"/>
              </a:rPr>
              <a:t>https://viettuts.vn/web-service/web-service-la-gi#goto-h2-2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765268" y="3486628"/>
            <a:ext cx="10214850" cy="2105025"/>
          </a:xfrm>
          <a:prstGeom prst="rect">
            <a:avLst/>
          </a:prstGeom>
        </p:spPr>
        <p:txBody>
          <a:bodyPr anchor="t" rtlCol="false" tIns="0" lIns="0" bIns="0" rIns="0">
            <a:spAutoFit/>
          </a:bodyPr>
          <a:lstStyle/>
          <a:p>
            <a:pPr algn="ctr" marL="0" indent="0" lvl="0">
              <a:lnSpc>
                <a:spcPts val="16620"/>
              </a:lnSpc>
              <a:spcBef>
                <a:spcPct val="0"/>
              </a:spcBef>
            </a:pPr>
            <a:r>
              <a:rPr lang="en-US" sz="13850" u="sng">
                <a:solidFill>
                  <a:srgbClr val="FFFFFF"/>
                </a:solidFill>
                <a:latin typeface="Montserrat Bold"/>
                <a:hlinkClick r:id="rId2" tooltip="https://drive.google.com/drive/folders/1FptfjiP7Sh0ry6VuNW0lTlfBEGiytBB-?usp=sharing"/>
              </a:rPr>
              <a:t>DEMO</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58949" y="1296740"/>
            <a:ext cx="592956" cy="736176"/>
          </a:xfrm>
          <a:custGeom>
            <a:avLst/>
            <a:gdLst/>
            <a:ahLst/>
            <a:cxnLst/>
            <a:rect r="r" b="b" t="t" l="l"/>
            <a:pathLst>
              <a:path h="736176" w="59295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4"/>
            <a:stretch>
              <a:fillRect l="0" t="0" r="0" b="0"/>
            </a:stretch>
          </a:blipFill>
        </p:spPr>
      </p:sp>
      <p:sp>
        <p:nvSpPr>
          <p:cNvPr name="Freeform 4" id="4"/>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4"/>
            <a:stretch>
              <a:fillRect l="0" t="0" r="0" b="0"/>
            </a:stretch>
          </a:blipFill>
        </p:spPr>
      </p:sp>
      <p:sp>
        <p:nvSpPr>
          <p:cNvPr name="TextBox 5" id="5"/>
          <p:cNvSpPr txBox="true"/>
          <p:nvPr/>
        </p:nvSpPr>
        <p:spPr>
          <a:xfrm rot="0">
            <a:off x="4327301" y="4111515"/>
            <a:ext cx="11738734" cy="3155988"/>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Thank you for listening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892054" y="4694831"/>
            <a:ext cx="0" cy="3843312"/>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609035" y="2410461"/>
            <a:ext cx="1903942" cy="1903942"/>
          </a:xfrm>
          <a:custGeom>
            <a:avLst/>
            <a:gdLst/>
            <a:ahLst/>
            <a:cxnLst/>
            <a:rect r="r" b="b" t="t" l="l"/>
            <a:pathLst>
              <a:path h="1903942" w="1903942">
                <a:moveTo>
                  <a:pt x="0" y="0"/>
                </a:moveTo>
                <a:lnTo>
                  <a:pt x="1903943" y="0"/>
                </a:lnTo>
                <a:lnTo>
                  <a:pt x="1903943" y="1903942"/>
                </a:lnTo>
                <a:lnTo>
                  <a:pt x="0" y="1903942"/>
                </a:lnTo>
                <a:lnTo>
                  <a:pt x="0" y="0"/>
                </a:lnTo>
                <a:close/>
              </a:path>
            </a:pathLst>
          </a:custGeom>
          <a:blipFill>
            <a:blip r:embed="rId2"/>
            <a:stretch>
              <a:fillRect l="0" t="0" r="0" b="0"/>
            </a:stretch>
          </a:blipFill>
        </p:spPr>
      </p:sp>
      <p:sp>
        <p:nvSpPr>
          <p:cNvPr name="Freeform 7" id="7"/>
          <p:cNvSpPr/>
          <p:nvPr/>
        </p:nvSpPr>
        <p:spPr>
          <a:xfrm flipH="false" flipV="false" rot="0">
            <a:off x="12899374" y="2636439"/>
            <a:ext cx="5165399" cy="1451986"/>
          </a:xfrm>
          <a:custGeom>
            <a:avLst/>
            <a:gdLst/>
            <a:ahLst/>
            <a:cxnLst/>
            <a:rect r="r" b="b" t="t" l="l"/>
            <a:pathLst>
              <a:path h="1451986" w="5165399">
                <a:moveTo>
                  <a:pt x="0" y="0"/>
                </a:moveTo>
                <a:lnTo>
                  <a:pt x="5165400" y="0"/>
                </a:lnTo>
                <a:lnTo>
                  <a:pt x="5165400" y="1451986"/>
                </a:lnTo>
                <a:lnTo>
                  <a:pt x="0" y="1451986"/>
                </a:lnTo>
                <a:lnTo>
                  <a:pt x="0" y="0"/>
                </a:lnTo>
                <a:close/>
              </a:path>
            </a:pathLst>
          </a:custGeom>
          <a:blipFill>
            <a:blip r:embed="rId3"/>
            <a:stretch>
              <a:fillRect l="0" t="0" r="0" b="0"/>
            </a:stretch>
          </a:blipFill>
        </p:spPr>
      </p:sp>
      <p:sp>
        <p:nvSpPr>
          <p:cNvPr name="TextBox 8" id="8"/>
          <p:cNvSpPr txBox="true"/>
          <p:nvPr/>
        </p:nvSpPr>
        <p:spPr>
          <a:xfrm rot="0">
            <a:off x="1356372" y="1992925"/>
            <a:ext cx="8397219" cy="20955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Firebase Introduction</a:t>
            </a:r>
          </a:p>
        </p:txBody>
      </p:sp>
      <p:sp>
        <p:nvSpPr>
          <p:cNvPr name="TextBox 9" id="9"/>
          <p:cNvSpPr txBox="true"/>
          <p:nvPr/>
        </p:nvSpPr>
        <p:spPr>
          <a:xfrm rot="0">
            <a:off x="1356372" y="5653759"/>
            <a:ext cx="7195263" cy="2307124"/>
          </a:xfrm>
          <a:prstGeom prst="rect">
            <a:avLst/>
          </a:prstGeom>
        </p:spPr>
        <p:txBody>
          <a:bodyPr anchor="t" rtlCol="false" tIns="0" lIns="0" bIns="0" rIns="0">
            <a:spAutoFit/>
          </a:bodyPr>
          <a:lstStyle/>
          <a:p>
            <a:pPr>
              <a:lnSpc>
                <a:spcPts val="4610"/>
              </a:lnSpc>
            </a:pPr>
            <a:r>
              <a:rPr lang="en-US" sz="3293">
                <a:solidFill>
                  <a:srgbClr val="101010"/>
                </a:solidFill>
                <a:latin typeface="Montserrat"/>
              </a:rPr>
              <a:t>•Là một tập hợp các nền tảng phát triển ứng dụng và điện toán đám mây. </a:t>
            </a:r>
          </a:p>
          <a:p>
            <a:pPr algn="l" marL="0" indent="0" lvl="0">
              <a:lnSpc>
                <a:spcPts val="4610"/>
              </a:lnSpc>
              <a:spcBef>
                <a:spcPct val="0"/>
              </a:spcBef>
            </a:pPr>
          </a:p>
        </p:txBody>
      </p:sp>
      <p:sp>
        <p:nvSpPr>
          <p:cNvPr name="TextBox 10" id="10"/>
          <p:cNvSpPr txBox="true"/>
          <p:nvPr/>
        </p:nvSpPr>
        <p:spPr>
          <a:xfrm rot="0">
            <a:off x="9234954" y="5361012"/>
            <a:ext cx="8681002" cy="2416368"/>
          </a:xfrm>
          <a:prstGeom prst="rect">
            <a:avLst/>
          </a:prstGeom>
        </p:spPr>
        <p:txBody>
          <a:bodyPr anchor="t" rtlCol="false" tIns="0" lIns="0" bIns="0" rIns="0">
            <a:spAutoFit/>
          </a:bodyPr>
          <a:lstStyle/>
          <a:p>
            <a:pPr marL="592084" indent="-296042" lvl="1">
              <a:lnSpc>
                <a:spcPts val="3839"/>
              </a:lnSpc>
              <a:buFont typeface="Arial"/>
              <a:buChar char="•"/>
            </a:pPr>
            <a:r>
              <a:rPr lang="en-US" sz="2742">
                <a:solidFill>
                  <a:srgbClr val="101010"/>
                </a:solidFill>
                <a:latin typeface="Montserrat"/>
              </a:rPr>
              <a:t>Được Google phát hành công khai vào năm 2012 dưới dạng Back-end-as-a-Service.</a:t>
            </a:r>
          </a:p>
          <a:p>
            <a:pPr>
              <a:lnSpc>
                <a:spcPts val="3839"/>
              </a:lnSpc>
            </a:pPr>
          </a:p>
          <a:p>
            <a:pPr algn="l" marL="592084" indent="-296042" lvl="1">
              <a:lnSpc>
                <a:spcPts val="3839"/>
              </a:lnSpc>
              <a:buFont typeface="Arial"/>
              <a:buChar char="•"/>
            </a:pPr>
            <a:r>
              <a:rPr lang="en-US" sz="2742">
                <a:solidFill>
                  <a:srgbClr val="101010"/>
                </a:solidFill>
                <a:latin typeface="Montserrat"/>
              </a:rPr>
              <a:t>Cung cấp dịch vụ cơ sở dữ liệu thời gian thực, xác thực người dùng, lưu trữ đám mây.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421298"/>
            <a:ext cx="19106497" cy="1874361"/>
            <a:chOff x="0" y="0"/>
            <a:chExt cx="9835678" cy="964887"/>
          </a:xfrm>
        </p:grpSpPr>
        <p:sp>
          <p:nvSpPr>
            <p:cNvPr name="Freeform 3" id="3"/>
            <p:cNvSpPr/>
            <p:nvPr/>
          </p:nvSpPr>
          <p:spPr>
            <a:xfrm flipH="false" flipV="false" rot="0">
              <a:off x="0" y="0"/>
              <a:ext cx="9835678" cy="964887"/>
            </a:xfrm>
            <a:custGeom>
              <a:avLst/>
              <a:gdLst/>
              <a:ahLst/>
              <a:cxnLst/>
              <a:rect r="r" b="b" t="t" l="l"/>
              <a:pathLst>
                <a:path h="964887" w="9835678">
                  <a:moveTo>
                    <a:pt x="0" y="0"/>
                  </a:moveTo>
                  <a:lnTo>
                    <a:pt x="9835678" y="0"/>
                  </a:lnTo>
                  <a:lnTo>
                    <a:pt x="9835678"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835678"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168617" y="306705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 Điểm mạnh nổi bật</a:t>
            </a:r>
          </a:p>
        </p:txBody>
      </p:sp>
      <p:sp>
        <p:nvSpPr>
          <p:cNvPr name="Freeform 6" id="6"/>
          <p:cNvSpPr/>
          <p:nvPr/>
        </p:nvSpPr>
        <p:spPr>
          <a:xfrm flipH="false" flipV="false" rot="0">
            <a:off x="6784527" y="6619509"/>
            <a:ext cx="5165399" cy="1451986"/>
          </a:xfrm>
          <a:custGeom>
            <a:avLst/>
            <a:gdLst/>
            <a:ahLst/>
            <a:cxnLst/>
            <a:rect r="r" b="b" t="t" l="l"/>
            <a:pathLst>
              <a:path h="1451986" w="5165399">
                <a:moveTo>
                  <a:pt x="0" y="0"/>
                </a:moveTo>
                <a:lnTo>
                  <a:pt x="5165399" y="0"/>
                </a:lnTo>
                <a:lnTo>
                  <a:pt x="5165399" y="1451986"/>
                </a:lnTo>
                <a:lnTo>
                  <a:pt x="0" y="145198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115164" y="6063560"/>
            <a:ext cx="9627545" cy="9651674"/>
          </a:xfrm>
          <a:custGeom>
            <a:avLst/>
            <a:gdLst/>
            <a:ahLst/>
            <a:cxnLst/>
            <a:rect r="r" b="b" t="t" l="l"/>
            <a:pathLst>
              <a:path h="9651674" w="9627545">
                <a:moveTo>
                  <a:pt x="0" y="0"/>
                </a:moveTo>
                <a:lnTo>
                  <a:pt x="9627544" y="0"/>
                </a:lnTo>
                <a:lnTo>
                  <a:pt x="9627544"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2702006" y="2927108"/>
            <a:ext cx="3896492" cy="3911923"/>
          </a:xfrm>
          <a:custGeom>
            <a:avLst/>
            <a:gdLst/>
            <a:ahLst/>
            <a:cxnLst/>
            <a:rect r="r" b="b" t="t" l="l"/>
            <a:pathLst>
              <a:path h="3911923" w="3896492">
                <a:moveTo>
                  <a:pt x="0" y="0"/>
                </a:moveTo>
                <a:lnTo>
                  <a:pt x="3896492" y="0"/>
                </a:lnTo>
                <a:lnTo>
                  <a:pt x="3896492" y="3911923"/>
                </a:lnTo>
                <a:lnTo>
                  <a:pt x="0" y="3911923"/>
                </a:lnTo>
                <a:lnTo>
                  <a:pt x="0" y="0"/>
                </a:lnTo>
                <a:close/>
              </a:path>
            </a:pathLst>
          </a:custGeom>
          <a:blipFill>
            <a:blip r:embed="rId3"/>
            <a:stretch>
              <a:fillRect l="0" t="0" r="0" b="0"/>
            </a:stretch>
          </a:blipFill>
        </p:spPr>
      </p:sp>
      <p:sp>
        <p:nvSpPr>
          <p:cNvPr name="TextBox 4" id="4"/>
          <p:cNvSpPr txBox="true"/>
          <p:nvPr/>
        </p:nvSpPr>
        <p:spPr>
          <a:xfrm rot="0">
            <a:off x="1941706" y="3214356"/>
            <a:ext cx="8966538" cy="31850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Dịch vụ đa năng, hỗ trợ đắc lực quá trình phát triển web app và mobile app</a:t>
            </a:r>
          </a:p>
          <a:p>
            <a:pPr>
              <a:lnSpc>
                <a:spcPts val="5157"/>
              </a:lnSpc>
            </a:pPr>
          </a:p>
          <a:p>
            <a:pPr marL="636338" indent="-318169" lvl="1">
              <a:lnSpc>
                <a:spcPts val="5157"/>
              </a:lnSpc>
              <a:buFont typeface="Arial"/>
              <a:buChar char="•"/>
            </a:pPr>
            <a:r>
              <a:rPr lang="en-US" sz="2947">
                <a:solidFill>
                  <a:srgbClr val="101010"/>
                </a:solidFill>
                <a:latin typeface="Montserrat"/>
              </a:rPr>
              <a:t>Hoạt động trên nền tảng cloud, được hỗ trợ bởi hệ thống máy chủ mạnh mẽ của Google</a:t>
            </a: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 Điểm mạnh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115164" y="6063560"/>
            <a:ext cx="9627545" cy="9651674"/>
          </a:xfrm>
          <a:custGeom>
            <a:avLst/>
            <a:gdLst/>
            <a:ahLst/>
            <a:cxnLst/>
            <a:rect r="r" b="b" t="t" l="l"/>
            <a:pathLst>
              <a:path h="9651674" w="9627545">
                <a:moveTo>
                  <a:pt x="0" y="0"/>
                </a:moveTo>
                <a:lnTo>
                  <a:pt x="9627544" y="0"/>
                </a:lnTo>
                <a:lnTo>
                  <a:pt x="9627544"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3771031" y="1859711"/>
            <a:ext cx="3014091" cy="3014091"/>
          </a:xfrm>
          <a:custGeom>
            <a:avLst/>
            <a:gdLst/>
            <a:ahLst/>
            <a:cxnLst/>
            <a:rect r="r" b="b" t="t" l="l"/>
            <a:pathLst>
              <a:path h="3014091" w="3014091">
                <a:moveTo>
                  <a:pt x="0" y="0"/>
                </a:moveTo>
                <a:lnTo>
                  <a:pt x="3014091" y="0"/>
                </a:lnTo>
                <a:lnTo>
                  <a:pt x="3014091" y="3014091"/>
                </a:lnTo>
                <a:lnTo>
                  <a:pt x="0" y="3014091"/>
                </a:lnTo>
                <a:lnTo>
                  <a:pt x="0" y="0"/>
                </a:lnTo>
                <a:close/>
              </a:path>
            </a:pathLst>
          </a:custGeom>
          <a:blipFill>
            <a:blip r:embed="rId3"/>
            <a:stretch>
              <a:fillRect l="0" t="0" r="0" b="0"/>
            </a:stretch>
          </a:blipFill>
        </p:spPr>
      </p:sp>
      <p:sp>
        <p:nvSpPr>
          <p:cNvPr name="Freeform 4" id="4"/>
          <p:cNvSpPr/>
          <p:nvPr/>
        </p:nvSpPr>
        <p:spPr>
          <a:xfrm flipH="false" flipV="false" rot="0">
            <a:off x="13296717" y="5262479"/>
            <a:ext cx="3962718" cy="1927809"/>
          </a:xfrm>
          <a:custGeom>
            <a:avLst/>
            <a:gdLst/>
            <a:ahLst/>
            <a:cxnLst/>
            <a:rect r="r" b="b" t="t" l="l"/>
            <a:pathLst>
              <a:path h="1927809" w="3962718">
                <a:moveTo>
                  <a:pt x="0" y="0"/>
                </a:moveTo>
                <a:lnTo>
                  <a:pt x="3962718" y="0"/>
                </a:lnTo>
                <a:lnTo>
                  <a:pt x="3962718" y="1927809"/>
                </a:lnTo>
                <a:lnTo>
                  <a:pt x="0" y="1927809"/>
                </a:lnTo>
                <a:lnTo>
                  <a:pt x="0" y="0"/>
                </a:lnTo>
                <a:close/>
              </a:path>
            </a:pathLst>
          </a:custGeom>
          <a:blipFill>
            <a:blip r:embed="rId4"/>
            <a:stretch>
              <a:fillRect l="0" t="0" r="0" b="0"/>
            </a:stretch>
          </a:blipFill>
        </p:spPr>
      </p:sp>
      <p:sp>
        <p:nvSpPr>
          <p:cNvPr name="TextBox 5" id="5"/>
          <p:cNvSpPr txBox="true"/>
          <p:nvPr/>
        </p:nvSpPr>
        <p:spPr>
          <a:xfrm rot="0">
            <a:off x="1941706" y="3852789"/>
            <a:ext cx="8966538" cy="18896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Tích hợp đa nền tảng cho cả Android và iOS.</a:t>
            </a:r>
          </a:p>
          <a:p>
            <a:pPr marL="636338" indent="-318169" lvl="1">
              <a:lnSpc>
                <a:spcPts val="5157"/>
              </a:lnSpc>
              <a:buFont typeface="Arial"/>
              <a:buChar char="•"/>
            </a:pPr>
            <a:r>
              <a:rPr lang="en-US" sz="2947">
                <a:solidFill>
                  <a:srgbClr val="101010"/>
                </a:solidFill>
                <a:latin typeface="Montserrat"/>
              </a:rPr>
              <a:t>Hỗ trợ nhiều ngôn ngữ và framework: Java, Kotlin, Javascript, C++ hay cả Unity</a:t>
            </a:r>
          </a:p>
        </p:txBody>
      </p:sp>
      <p:sp>
        <p:nvSpPr>
          <p:cNvPr name="TextBox 6" id="6"/>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 Điểm mạnh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115164" y="6063560"/>
            <a:ext cx="9627545" cy="9651674"/>
          </a:xfrm>
          <a:custGeom>
            <a:avLst/>
            <a:gdLst/>
            <a:ahLst/>
            <a:cxnLst/>
            <a:rect r="r" b="b" t="t" l="l"/>
            <a:pathLst>
              <a:path h="9651674" w="9627545">
                <a:moveTo>
                  <a:pt x="0" y="0"/>
                </a:moveTo>
                <a:lnTo>
                  <a:pt x="9627544" y="0"/>
                </a:lnTo>
                <a:lnTo>
                  <a:pt x="9627544" y="9651674"/>
                </a:lnTo>
                <a:lnTo>
                  <a:pt x="0" y="9651674"/>
                </a:lnTo>
                <a:lnTo>
                  <a:pt x="0" y="0"/>
                </a:lnTo>
                <a:close/>
              </a:path>
            </a:pathLst>
          </a:custGeom>
          <a:blipFill>
            <a:blip r:embed="rId2"/>
            <a:stretch>
              <a:fillRect l="0" t="0" r="0" b="0"/>
            </a:stretch>
          </a:blipFill>
        </p:spPr>
      </p:sp>
      <p:sp>
        <p:nvSpPr>
          <p:cNvPr name="Freeform 3" id="3"/>
          <p:cNvSpPr/>
          <p:nvPr/>
        </p:nvSpPr>
        <p:spPr>
          <a:xfrm flipH="false" flipV="false" rot="0">
            <a:off x="10267615" y="2707027"/>
            <a:ext cx="7314302" cy="4872946"/>
          </a:xfrm>
          <a:custGeom>
            <a:avLst/>
            <a:gdLst/>
            <a:ahLst/>
            <a:cxnLst/>
            <a:rect r="r" b="b" t="t" l="l"/>
            <a:pathLst>
              <a:path h="4872946" w="7314302">
                <a:moveTo>
                  <a:pt x="0" y="0"/>
                </a:moveTo>
                <a:lnTo>
                  <a:pt x="7314302" y="0"/>
                </a:lnTo>
                <a:lnTo>
                  <a:pt x="7314302" y="4872946"/>
                </a:lnTo>
                <a:lnTo>
                  <a:pt x="0" y="4872946"/>
                </a:lnTo>
                <a:lnTo>
                  <a:pt x="0" y="0"/>
                </a:lnTo>
                <a:close/>
              </a:path>
            </a:pathLst>
          </a:custGeom>
          <a:blipFill>
            <a:blip r:embed="rId3"/>
            <a:stretch>
              <a:fillRect l="0" t="0" r="0" b="0"/>
            </a:stretch>
          </a:blipFill>
        </p:spPr>
      </p:sp>
      <p:sp>
        <p:nvSpPr>
          <p:cNvPr name="TextBox 4" id="4"/>
          <p:cNvSpPr txBox="true"/>
          <p:nvPr/>
        </p:nvSpPr>
        <p:spPr>
          <a:xfrm rot="0">
            <a:off x="746781" y="3791024"/>
            <a:ext cx="8966538" cy="1889626"/>
          </a:xfrm>
          <a:prstGeom prst="rect">
            <a:avLst/>
          </a:prstGeom>
        </p:spPr>
        <p:txBody>
          <a:bodyPr anchor="t" rtlCol="false" tIns="0" lIns="0" bIns="0" rIns="0">
            <a:spAutoFit/>
          </a:bodyPr>
          <a:lstStyle/>
          <a:p>
            <a:pPr marL="636338" indent="-318169" lvl="1">
              <a:lnSpc>
                <a:spcPts val="5157"/>
              </a:lnSpc>
              <a:buFont typeface="Arial"/>
              <a:buChar char="•"/>
            </a:pPr>
            <a:r>
              <a:rPr lang="en-US" sz="2947">
                <a:solidFill>
                  <a:srgbClr val="101010"/>
                </a:solidFill>
                <a:latin typeface="Montserrat"/>
              </a:rPr>
              <a:t>Thao tác với back-end và database được đơn giản hóa, giúp tối ưu thời gian lập trình.</a:t>
            </a:r>
          </a:p>
          <a:p>
            <a:pPr marL="636338" indent="-318169" lvl="1">
              <a:lnSpc>
                <a:spcPts val="5157"/>
              </a:lnSpc>
              <a:buFont typeface="Arial"/>
              <a:buChar char="•"/>
            </a:pPr>
            <a:r>
              <a:rPr lang="en-US" sz="2947">
                <a:solidFill>
                  <a:srgbClr val="101010"/>
                </a:solidFill>
                <a:latin typeface="Montserrat"/>
              </a:rPr>
              <a:t>Tính bảo mật cao và an toàn</a:t>
            </a:r>
          </a:p>
        </p:txBody>
      </p:sp>
      <p:sp>
        <p:nvSpPr>
          <p:cNvPr name="TextBox 5" id="5"/>
          <p:cNvSpPr txBox="true"/>
          <p:nvPr/>
        </p:nvSpPr>
        <p:spPr>
          <a:xfrm rot="0">
            <a:off x="746781" y="457200"/>
            <a:ext cx="8397219"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00000"/>
                </a:solidFill>
                <a:latin typeface="Montserrat Bold"/>
              </a:rPr>
              <a:t> Điểm mạnh</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970633">
            <a:off x="-9282499" y="4514309"/>
            <a:ext cx="19106497" cy="1874361"/>
            <a:chOff x="0" y="0"/>
            <a:chExt cx="9835678" cy="964887"/>
          </a:xfrm>
        </p:grpSpPr>
        <p:sp>
          <p:nvSpPr>
            <p:cNvPr name="Freeform 3" id="3"/>
            <p:cNvSpPr/>
            <p:nvPr/>
          </p:nvSpPr>
          <p:spPr>
            <a:xfrm flipH="false" flipV="false" rot="0">
              <a:off x="0" y="0"/>
              <a:ext cx="9835678" cy="964887"/>
            </a:xfrm>
            <a:custGeom>
              <a:avLst/>
              <a:gdLst/>
              <a:ahLst/>
              <a:cxnLst/>
              <a:rect r="r" b="b" t="t" l="l"/>
              <a:pathLst>
                <a:path h="964887" w="9835678">
                  <a:moveTo>
                    <a:pt x="0" y="0"/>
                  </a:moveTo>
                  <a:lnTo>
                    <a:pt x="9835678" y="0"/>
                  </a:lnTo>
                  <a:lnTo>
                    <a:pt x="9835678"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835678"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16668" y="4114800"/>
            <a:ext cx="8397219"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Montserrat Bold"/>
              </a:rPr>
              <a:t>Dịch vụ</a:t>
            </a:r>
          </a:p>
        </p:txBody>
      </p:sp>
      <p:sp>
        <p:nvSpPr>
          <p:cNvPr name="TextBox 6" id="6"/>
          <p:cNvSpPr txBox="true"/>
          <p:nvPr/>
        </p:nvSpPr>
        <p:spPr>
          <a:xfrm rot="0">
            <a:off x="10353143" y="1775498"/>
            <a:ext cx="5152415" cy="697897"/>
          </a:xfrm>
          <a:prstGeom prst="rect">
            <a:avLst/>
          </a:prstGeom>
        </p:spPr>
        <p:txBody>
          <a:bodyPr anchor="t" rtlCol="false" tIns="0" lIns="0" bIns="0" rIns="0">
            <a:spAutoFit/>
          </a:bodyPr>
          <a:lstStyle/>
          <a:p>
            <a:pPr algn="ctr">
              <a:lnSpc>
                <a:spcPts val="5798"/>
              </a:lnSpc>
              <a:spcBef>
                <a:spcPct val="0"/>
              </a:spcBef>
            </a:pPr>
            <a:r>
              <a:rPr lang="en-US" sz="4141">
                <a:solidFill>
                  <a:srgbClr val="000000"/>
                </a:solidFill>
                <a:latin typeface="Montserrat"/>
              </a:rPr>
              <a:t>Real-time database</a:t>
            </a:r>
          </a:p>
        </p:txBody>
      </p:sp>
      <p:sp>
        <p:nvSpPr>
          <p:cNvPr name="TextBox 7" id="7"/>
          <p:cNvSpPr txBox="true"/>
          <p:nvPr/>
        </p:nvSpPr>
        <p:spPr>
          <a:xfrm rot="0">
            <a:off x="9749300" y="3285859"/>
            <a:ext cx="6360100" cy="1434324"/>
          </a:xfrm>
          <a:prstGeom prst="rect">
            <a:avLst/>
          </a:prstGeom>
        </p:spPr>
        <p:txBody>
          <a:bodyPr anchor="t" rtlCol="false" tIns="0" lIns="0" bIns="0" rIns="0">
            <a:spAutoFit/>
          </a:bodyPr>
          <a:lstStyle/>
          <a:p>
            <a:pPr algn="ctr">
              <a:lnSpc>
                <a:spcPts val="5798"/>
              </a:lnSpc>
            </a:pPr>
            <a:r>
              <a:rPr lang="en-US" sz="4141">
                <a:solidFill>
                  <a:srgbClr val="000000"/>
                </a:solidFill>
                <a:latin typeface="Montserrat"/>
              </a:rPr>
              <a:t>Firebase Authentication</a:t>
            </a:r>
          </a:p>
          <a:p>
            <a:pPr algn="ctr">
              <a:lnSpc>
                <a:spcPts val="5798"/>
              </a:lnSpc>
              <a:spcBef>
                <a:spcPct val="0"/>
              </a:spcBef>
            </a:pPr>
          </a:p>
        </p:txBody>
      </p:sp>
      <p:sp>
        <p:nvSpPr>
          <p:cNvPr name="TextBox 8" id="8"/>
          <p:cNvSpPr txBox="true"/>
          <p:nvPr/>
        </p:nvSpPr>
        <p:spPr>
          <a:xfrm rot="0">
            <a:off x="10714473" y="4452714"/>
            <a:ext cx="4449687" cy="1434324"/>
          </a:xfrm>
          <a:prstGeom prst="rect">
            <a:avLst/>
          </a:prstGeom>
        </p:spPr>
        <p:txBody>
          <a:bodyPr anchor="t" rtlCol="false" tIns="0" lIns="0" bIns="0" rIns="0">
            <a:spAutoFit/>
          </a:bodyPr>
          <a:lstStyle/>
          <a:p>
            <a:pPr algn="ctr">
              <a:lnSpc>
                <a:spcPts val="5798"/>
              </a:lnSpc>
            </a:pPr>
            <a:r>
              <a:rPr lang="en-US" sz="4141">
                <a:solidFill>
                  <a:srgbClr val="000000"/>
                </a:solidFill>
                <a:latin typeface="Montserrat"/>
              </a:rPr>
              <a:t>Firebase Storage</a:t>
            </a:r>
          </a:p>
          <a:p>
            <a:pPr algn="ctr">
              <a:lnSpc>
                <a:spcPts val="5798"/>
              </a:lnSpc>
              <a:spcBef>
                <a:spcPct val="0"/>
              </a:spcBef>
            </a:pPr>
          </a:p>
        </p:txBody>
      </p:sp>
      <p:sp>
        <p:nvSpPr>
          <p:cNvPr name="TextBox 9" id="9"/>
          <p:cNvSpPr txBox="true"/>
          <p:nvPr/>
        </p:nvSpPr>
        <p:spPr>
          <a:xfrm rot="0">
            <a:off x="10714473" y="6039758"/>
            <a:ext cx="4469618" cy="1434324"/>
          </a:xfrm>
          <a:prstGeom prst="rect">
            <a:avLst/>
          </a:prstGeom>
        </p:spPr>
        <p:txBody>
          <a:bodyPr anchor="t" rtlCol="false" tIns="0" lIns="0" bIns="0" rIns="0">
            <a:spAutoFit/>
          </a:bodyPr>
          <a:lstStyle/>
          <a:p>
            <a:pPr algn="ctr">
              <a:lnSpc>
                <a:spcPts val="5798"/>
              </a:lnSpc>
            </a:pPr>
            <a:r>
              <a:rPr lang="en-US" sz="4141">
                <a:solidFill>
                  <a:srgbClr val="000000"/>
                </a:solidFill>
                <a:latin typeface="Montserrat"/>
              </a:rPr>
              <a:t>Firebase Hosting</a:t>
            </a:r>
          </a:p>
          <a:p>
            <a:pPr algn="ctr">
              <a:lnSpc>
                <a:spcPts val="5798"/>
              </a:lnSpc>
              <a:spcBef>
                <a:spcPct val="0"/>
              </a:spcBef>
            </a:pPr>
          </a:p>
        </p:txBody>
      </p:sp>
      <p:sp>
        <p:nvSpPr>
          <p:cNvPr name="TextBox 10" id="10"/>
          <p:cNvSpPr txBox="true"/>
          <p:nvPr/>
        </p:nvSpPr>
        <p:spPr>
          <a:xfrm rot="0">
            <a:off x="10929401" y="7626482"/>
            <a:ext cx="3999900" cy="1434324"/>
          </a:xfrm>
          <a:prstGeom prst="rect">
            <a:avLst/>
          </a:prstGeom>
        </p:spPr>
        <p:txBody>
          <a:bodyPr anchor="t" rtlCol="false" tIns="0" lIns="0" bIns="0" rIns="0">
            <a:spAutoFit/>
          </a:bodyPr>
          <a:lstStyle/>
          <a:p>
            <a:pPr algn="ctr">
              <a:lnSpc>
                <a:spcPts val="5798"/>
              </a:lnSpc>
            </a:pPr>
            <a:r>
              <a:rPr lang="en-US" sz="4141">
                <a:solidFill>
                  <a:srgbClr val="000000"/>
                </a:solidFill>
                <a:latin typeface="Montserrat"/>
              </a:rPr>
              <a:t>Remote Config</a:t>
            </a:r>
          </a:p>
          <a:p>
            <a:pPr algn="ctr">
              <a:lnSpc>
                <a:spcPts val="579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DAGA-fS8jwE</dc:identifier>
  <dcterms:modified xsi:type="dcterms:W3CDTF">2011-08-01T06:04:30Z</dcterms:modified>
  <cp:revision>1</cp:revision>
  <dc:title>White and Violet Professional Modern Technology Pitch Deck Presentation</dc:title>
</cp:coreProperties>
</file>